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5" r:id="rId3"/>
    <p:sldId id="330" r:id="rId4"/>
    <p:sldId id="328" r:id="rId5"/>
    <p:sldId id="283" r:id="rId6"/>
    <p:sldId id="261" r:id="rId7"/>
    <p:sldId id="272" r:id="rId8"/>
    <p:sldId id="331" r:id="rId9"/>
    <p:sldId id="332" r:id="rId10"/>
    <p:sldId id="276" r:id="rId11"/>
    <p:sldId id="284" r:id="rId12"/>
    <p:sldId id="288" r:id="rId13"/>
    <p:sldId id="289" r:id="rId14"/>
    <p:sldId id="290" r:id="rId15"/>
    <p:sldId id="299" r:id="rId16"/>
    <p:sldId id="291" r:id="rId17"/>
    <p:sldId id="294" r:id="rId18"/>
    <p:sldId id="298" r:id="rId19"/>
    <p:sldId id="300" r:id="rId20"/>
    <p:sldId id="301" r:id="rId21"/>
    <p:sldId id="302" r:id="rId22"/>
    <p:sldId id="305" r:id="rId23"/>
    <p:sldId id="306" r:id="rId24"/>
    <p:sldId id="307" r:id="rId25"/>
    <p:sldId id="336" r:id="rId26"/>
    <p:sldId id="333" r:id="rId27"/>
    <p:sldId id="304" r:id="rId28"/>
    <p:sldId id="311" r:id="rId29"/>
    <p:sldId id="312" r:id="rId30"/>
    <p:sldId id="318" r:id="rId31"/>
    <p:sldId id="319" r:id="rId32"/>
    <p:sldId id="316" r:id="rId33"/>
    <p:sldId id="314" r:id="rId34"/>
    <p:sldId id="320" r:id="rId35"/>
    <p:sldId id="335" r:id="rId36"/>
    <p:sldId id="324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800"/>
    <a:srgbClr val="EC4927"/>
    <a:srgbClr val="E39D74"/>
    <a:srgbClr val="660A08"/>
    <a:srgbClr val="B10507"/>
    <a:srgbClr val="EA0000"/>
    <a:srgbClr val="EF7A6C"/>
    <a:srgbClr val="F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36" autoAdjust="0"/>
  </p:normalViewPr>
  <p:slideViewPr>
    <p:cSldViewPr snapToGrid="0" snapToObjects="1">
      <p:cViewPr>
        <p:scale>
          <a:sx n="100" d="100"/>
          <a:sy n="100" d="100"/>
        </p:scale>
        <p:origin x="-11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56F46-26BD-4D47-A2F8-44BE9E98DF49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1939-8A96-FC40-B761-A501041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C17B9-91E2-5B4F-BD5C-BAFD371E33BC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800D5-AAF3-6047-B846-5E673AED0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40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401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1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40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00D5-AAF3-6047-B846-5E673AED0F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5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9026-E297-0647-AC4B-C23CAC6E61C3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7483-7B90-1341-9D5C-FBE3B0E46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wordfrequency.info/free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hyperlink" Target="https://en.wikipedia.org/wiki/2012_Yahoo!_Voices_hac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1853"/>
            <a:ext cx="7772400" cy="2198597"/>
          </a:xfrm>
        </p:spPr>
        <p:txBody>
          <a:bodyPr>
            <a:normAutofit fontScale="90000"/>
          </a:bodyPr>
          <a:lstStyle/>
          <a:p>
            <a:r>
              <a:rPr lang="en-US" dirty="0"/>
              <a:t>No Training Hurdles: Fast Training-Agnostic Attacks to Infer Your Typing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9712" y="3111684"/>
            <a:ext cx="596427" cy="165149"/>
          </a:xfrm>
          <a:prstGeom prst="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17700" y="3276833"/>
            <a:ext cx="4241" cy="2789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66805" y="3555756"/>
            <a:ext cx="106031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99219" y="3279211"/>
            <a:ext cx="4241" cy="2789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8324" y="3558135"/>
            <a:ext cx="106031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A02127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83301"/>
            <a:ext cx="707533" cy="394533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altLang="zh-CN" b="1" i="1" dirty="0" smtClean="0"/>
              <a:t>Song</a:t>
            </a:r>
            <a:r>
              <a:rPr lang="zh-CN" altLang="en-US" b="1" i="1" dirty="0" smtClean="0"/>
              <a:t> </a:t>
            </a:r>
            <a:r>
              <a:rPr lang="en-US" altLang="zh-CN" b="1" i="1" dirty="0" smtClean="0"/>
              <a:t>Fang</a:t>
            </a:r>
            <a:r>
              <a:rPr lang="en-US" altLang="zh-CN" baseline="30000" dirty="0"/>
              <a:t>*</a:t>
            </a:r>
            <a:r>
              <a:rPr lang="en-US" altLang="zh-CN" i="1" dirty="0" smtClean="0"/>
              <a:t>, </a:t>
            </a:r>
            <a:r>
              <a:rPr lang="nl-NL" dirty="0" smtClean="0"/>
              <a:t>Ian </a:t>
            </a:r>
            <a:r>
              <a:rPr lang="nl-NL" dirty="0" err="1" smtClean="0"/>
              <a:t>Markwood</a:t>
            </a:r>
            <a:r>
              <a:rPr lang="sk-SK" baseline="30000" dirty="0" smtClean="0"/>
              <a:t>†</a:t>
            </a:r>
            <a:r>
              <a:rPr lang="nl-NL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Yao</a:t>
            </a:r>
            <a:r>
              <a:rPr lang="zh-CN" altLang="en-US" dirty="0" smtClean="0"/>
              <a:t> </a:t>
            </a:r>
            <a:r>
              <a:rPr lang="en-US" altLang="zh-CN" dirty="0" smtClean="0"/>
              <a:t>Liu</a:t>
            </a:r>
            <a:r>
              <a:rPr lang="sk-SK" baseline="30000" dirty="0"/>
              <a:t>†</a:t>
            </a:r>
            <a:r>
              <a:rPr lang="nl-NL" altLang="zh-CN" dirty="0" smtClean="0"/>
              <a:t>, </a:t>
            </a:r>
          </a:p>
          <a:p>
            <a:r>
              <a:rPr lang="hr-HR" dirty="0" smtClean="0"/>
              <a:t>Shangqing Zhao</a:t>
            </a:r>
            <a:r>
              <a:rPr lang="sk-SK" baseline="30000" dirty="0"/>
              <a:t>†</a:t>
            </a:r>
            <a:r>
              <a:rPr lang="hr-HR" dirty="0" smtClean="0"/>
              <a:t>,</a:t>
            </a:r>
            <a:r>
              <a:rPr lang="zh-CN" altLang="en-US" dirty="0" smtClean="0"/>
              <a:t> </a:t>
            </a:r>
            <a:r>
              <a:rPr lang="fi-FI" dirty="0" err="1" smtClean="0"/>
              <a:t>Zhuo</a:t>
            </a:r>
            <a:r>
              <a:rPr lang="fi-FI" dirty="0" smtClean="0"/>
              <a:t> </a:t>
            </a:r>
            <a:r>
              <a:rPr lang="fi-FI" dirty="0" err="1" smtClean="0"/>
              <a:t>Lu</a:t>
            </a:r>
            <a:r>
              <a:rPr lang="sk-SK" baseline="30000" dirty="0"/>
              <a:t>†</a:t>
            </a:r>
            <a:r>
              <a:rPr lang="fi-FI" dirty="0" smtClean="0"/>
              <a:t>, </a:t>
            </a:r>
            <a:r>
              <a:rPr lang="en-US" altLang="zh-CN" dirty="0" err="1" smtClean="0"/>
              <a:t>Haojin</a:t>
            </a:r>
            <a:r>
              <a:rPr lang="zh-CN" altLang="en-US" dirty="0" smtClean="0"/>
              <a:t> </a:t>
            </a:r>
            <a:r>
              <a:rPr lang="en-US" altLang="zh-CN" dirty="0" smtClean="0"/>
              <a:t>Zhu</a:t>
            </a:r>
            <a:r>
              <a:rPr lang="en-US" baseline="30000" dirty="0" smtClean="0"/>
              <a:t>‡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0" y="526363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/>
              <a:t>*</a:t>
            </a:r>
            <a:r>
              <a:rPr lang="en-US" altLang="zh-CN" sz="2000" dirty="0" smtClean="0"/>
              <a:t>University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Oklahoma</a:t>
            </a:r>
          </a:p>
          <a:p>
            <a:pPr algn="ctr"/>
            <a:r>
              <a:rPr lang="sk-SK" sz="2000" baseline="30000" dirty="0"/>
              <a:t>†</a:t>
            </a:r>
            <a:r>
              <a:rPr lang="en-US" sz="2000" dirty="0" smtClean="0"/>
              <a:t>University of South Florida</a:t>
            </a:r>
          </a:p>
          <a:p>
            <a:pPr algn="ctr"/>
            <a:r>
              <a:rPr lang="en-US" sz="2000" baseline="30000" dirty="0"/>
              <a:t>‡</a:t>
            </a:r>
            <a:r>
              <a:rPr lang="en-US" sz="2000" dirty="0" smtClean="0"/>
              <a:t>Shanghai </a:t>
            </a:r>
            <a:r>
              <a:rPr lang="en-US" sz="2000" dirty="0" err="1" smtClean="0"/>
              <a:t>Jiaotong</a:t>
            </a:r>
            <a:r>
              <a:rPr lang="en-US" sz="2000" dirty="0" smtClean="0"/>
              <a:t>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81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197100" y="5197781"/>
            <a:ext cx="1727200" cy="651821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Keystrokes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671"/>
            <a:ext cx="9127087" cy="114300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12596" y="1901276"/>
            <a:ext cx="2280951" cy="182031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232046" y="3784105"/>
            <a:ext cx="2339735" cy="465471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CSI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samples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32952" y="3298811"/>
            <a:ext cx="4039947" cy="1875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94263" y="2669953"/>
            <a:ext cx="2532888" cy="384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Pre-processing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3193" y="3365527"/>
            <a:ext cx="3770000" cy="384048"/>
          </a:xfrm>
          <a:prstGeom prst="roundRect">
            <a:avLst/>
          </a:prstGeom>
          <a:solidFill>
            <a:srgbClr val="D7E4B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CSI word group generation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21784" y="4022515"/>
            <a:ext cx="3464221" cy="384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Dictionary demodulation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02837" y="4695622"/>
            <a:ext cx="3119967" cy="384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Alphabet matching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12538" y="3064519"/>
            <a:ext cx="279400" cy="274320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899838" y="3749205"/>
            <a:ext cx="279400" cy="274320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12538" y="4416218"/>
            <a:ext cx="279400" cy="274320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27151" y="2209419"/>
            <a:ext cx="1023426" cy="1244399"/>
            <a:chOff x="5904823" y="1247488"/>
            <a:chExt cx="1023426" cy="933164"/>
          </a:xfrm>
        </p:grpSpPr>
        <p:cxnSp>
          <p:nvCxnSpPr>
            <p:cNvPr id="10" name="Straight Connector 9"/>
            <p:cNvCxnSpPr>
              <a:stCxn id="5" idx="3"/>
              <a:endCxn id="21" idx="1"/>
            </p:cNvCxnSpPr>
            <p:nvPr/>
          </p:nvCxnSpPr>
          <p:spPr>
            <a:xfrm flipV="1">
              <a:off x="5904823" y="1247488"/>
              <a:ext cx="1023423" cy="48934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3"/>
              <a:endCxn id="33" idx="1"/>
            </p:cNvCxnSpPr>
            <p:nvPr/>
          </p:nvCxnSpPr>
          <p:spPr>
            <a:xfrm>
              <a:off x="5904823" y="1736836"/>
              <a:ext cx="1023426" cy="44381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521414" y="1018175"/>
            <a:ext cx="1112442" cy="651821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Signal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50574" y="2017394"/>
            <a:ext cx="2008112" cy="384048"/>
          </a:xfrm>
          <a:prstGeom prst="roundRect">
            <a:avLst/>
          </a:prstGeom>
          <a:solidFill>
            <a:srgbClr val="FFFFFF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Noise removal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64797" y="1962779"/>
            <a:ext cx="3369733" cy="384048"/>
          </a:xfrm>
          <a:prstGeom prst="roundRect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Channel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estimation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897218" y="1062599"/>
            <a:ext cx="728133" cy="529107"/>
          </a:xfrm>
          <a:custGeom>
            <a:avLst/>
            <a:gdLst>
              <a:gd name="connsiteX0" fmla="*/ 0 w 728133"/>
              <a:gd name="connsiteY0" fmla="*/ 928038 h 928038"/>
              <a:gd name="connsiteX1" fmla="*/ 16933 w 728133"/>
              <a:gd name="connsiteY1" fmla="*/ 589371 h 928038"/>
              <a:gd name="connsiteX2" fmla="*/ 50800 w 728133"/>
              <a:gd name="connsiteY2" fmla="*/ 318438 h 928038"/>
              <a:gd name="connsiteX3" fmla="*/ 84667 w 728133"/>
              <a:gd name="connsiteY3" fmla="*/ 420038 h 928038"/>
              <a:gd name="connsiteX4" fmla="*/ 135467 w 728133"/>
              <a:gd name="connsiteY4" fmla="*/ 657105 h 928038"/>
              <a:gd name="connsiteX5" fmla="*/ 135467 w 728133"/>
              <a:gd name="connsiteY5" fmla="*/ 589371 h 928038"/>
              <a:gd name="connsiteX6" fmla="*/ 152400 w 728133"/>
              <a:gd name="connsiteY6" fmla="*/ 487771 h 928038"/>
              <a:gd name="connsiteX7" fmla="*/ 169333 w 728133"/>
              <a:gd name="connsiteY7" fmla="*/ 555505 h 928038"/>
              <a:gd name="connsiteX8" fmla="*/ 220133 w 728133"/>
              <a:gd name="connsiteY8" fmla="*/ 775638 h 928038"/>
              <a:gd name="connsiteX9" fmla="*/ 237067 w 728133"/>
              <a:gd name="connsiteY9" fmla="*/ 826438 h 928038"/>
              <a:gd name="connsiteX10" fmla="*/ 254000 w 728133"/>
              <a:gd name="connsiteY10" fmla="*/ 758705 h 928038"/>
              <a:gd name="connsiteX11" fmla="*/ 270933 w 728133"/>
              <a:gd name="connsiteY11" fmla="*/ 809505 h 928038"/>
              <a:gd name="connsiteX12" fmla="*/ 287867 w 728133"/>
              <a:gd name="connsiteY12" fmla="*/ 724838 h 928038"/>
              <a:gd name="connsiteX13" fmla="*/ 304800 w 728133"/>
              <a:gd name="connsiteY13" fmla="*/ 335371 h 928038"/>
              <a:gd name="connsiteX14" fmla="*/ 321733 w 728133"/>
              <a:gd name="connsiteY14" fmla="*/ 386171 h 928038"/>
              <a:gd name="connsiteX15" fmla="*/ 338667 w 728133"/>
              <a:gd name="connsiteY15" fmla="*/ 453905 h 928038"/>
              <a:gd name="connsiteX16" fmla="*/ 372533 w 728133"/>
              <a:gd name="connsiteY16" fmla="*/ 606305 h 928038"/>
              <a:gd name="connsiteX17" fmla="*/ 406400 w 728133"/>
              <a:gd name="connsiteY17" fmla="*/ 487771 h 928038"/>
              <a:gd name="connsiteX18" fmla="*/ 440267 w 728133"/>
              <a:gd name="connsiteY18" fmla="*/ 369238 h 928038"/>
              <a:gd name="connsiteX19" fmla="*/ 474133 w 728133"/>
              <a:gd name="connsiteY19" fmla="*/ 420038 h 928038"/>
              <a:gd name="connsiteX20" fmla="*/ 508000 w 728133"/>
              <a:gd name="connsiteY20" fmla="*/ 589371 h 928038"/>
              <a:gd name="connsiteX21" fmla="*/ 541867 w 728133"/>
              <a:gd name="connsiteY21" fmla="*/ 640171 h 928038"/>
              <a:gd name="connsiteX22" fmla="*/ 609600 w 728133"/>
              <a:gd name="connsiteY22" fmla="*/ 792571 h 928038"/>
              <a:gd name="connsiteX23" fmla="*/ 626533 w 728133"/>
              <a:gd name="connsiteY23" fmla="*/ 13638 h 928038"/>
              <a:gd name="connsiteX24" fmla="*/ 643467 w 728133"/>
              <a:gd name="connsiteY24" fmla="*/ 216838 h 928038"/>
              <a:gd name="connsiteX25" fmla="*/ 677333 w 728133"/>
              <a:gd name="connsiteY25" fmla="*/ 335371 h 928038"/>
              <a:gd name="connsiteX26" fmla="*/ 694267 w 728133"/>
              <a:gd name="connsiteY26" fmla="*/ 775638 h 928038"/>
              <a:gd name="connsiteX27" fmla="*/ 728133 w 728133"/>
              <a:gd name="connsiteY27" fmla="*/ 674038 h 928038"/>
              <a:gd name="connsiteX28" fmla="*/ 728133 w 728133"/>
              <a:gd name="connsiteY28" fmla="*/ 640171 h 9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8133" h="928038">
                <a:moveTo>
                  <a:pt x="0" y="928038"/>
                </a:moveTo>
                <a:cubicBezTo>
                  <a:pt x="5644" y="815149"/>
                  <a:pt x="9882" y="702181"/>
                  <a:pt x="16933" y="589371"/>
                </a:cubicBezTo>
                <a:cubicBezTo>
                  <a:pt x="29510" y="388137"/>
                  <a:pt x="19536" y="443495"/>
                  <a:pt x="50800" y="318438"/>
                </a:cubicBezTo>
                <a:cubicBezTo>
                  <a:pt x="62089" y="352305"/>
                  <a:pt x="80725" y="384558"/>
                  <a:pt x="84667" y="420038"/>
                </a:cubicBezTo>
                <a:cubicBezTo>
                  <a:pt x="104957" y="602649"/>
                  <a:pt x="82617" y="524981"/>
                  <a:pt x="135467" y="657105"/>
                </a:cubicBezTo>
                <a:cubicBezTo>
                  <a:pt x="175301" y="1055453"/>
                  <a:pt x="135467" y="673271"/>
                  <a:pt x="135467" y="589371"/>
                </a:cubicBezTo>
                <a:cubicBezTo>
                  <a:pt x="135467" y="555037"/>
                  <a:pt x="146756" y="521638"/>
                  <a:pt x="152400" y="487771"/>
                </a:cubicBezTo>
                <a:cubicBezTo>
                  <a:pt x="158044" y="510349"/>
                  <a:pt x="164284" y="532786"/>
                  <a:pt x="169333" y="555505"/>
                </a:cubicBezTo>
                <a:cubicBezTo>
                  <a:pt x="187239" y="636081"/>
                  <a:pt x="192478" y="692677"/>
                  <a:pt x="220133" y="775638"/>
                </a:cubicBezTo>
                <a:lnTo>
                  <a:pt x="237067" y="826438"/>
                </a:lnTo>
                <a:cubicBezTo>
                  <a:pt x="242711" y="803860"/>
                  <a:pt x="233184" y="769113"/>
                  <a:pt x="254000" y="758705"/>
                </a:cubicBezTo>
                <a:cubicBezTo>
                  <a:pt x="269965" y="750723"/>
                  <a:pt x="258312" y="822126"/>
                  <a:pt x="270933" y="809505"/>
                </a:cubicBezTo>
                <a:cubicBezTo>
                  <a:pt x="291284" y="789154"/>
                  <a:pt x="282222" y="753060"/>
                  <a:pt x="287867" y="724838"/>
                </a:cubicBezTo>
                <a:cubicBezTo>
                  <a:pt x="293511" y="595016"/>
                  <a:pt x="291870" y="464671"/>
                  <a:pt x="304800" y="335371"/>
                </a:cubicBezTo>
                <a:cubicBezTo>
                  <a:pt x="306576" y="317610"/>
                  <a:pt x="316829" y="369009"/>
                  <a:pt x="321733" y="386171"/>
                </a:cubicBezTo>
                <a:cubicBezTo>
                  <a:pt x="328127" y="408548"/>
                  <a:pt x="333618" y="431186"/>
                  <a:pt x="338667" y="453905"/>
                </a:cubicBezTo>
                <a:cubicBezTo>
                  <a:pt x="381673" y="647429"/>
                  <a:pt x="331228" y="441078"/>
                  <a:pt x="372533" y="606305"/>
                </a:cubicBezTo>
                <a:cubicBezTo>
                  <a:pt x="403049" y="880941"/>
                  <a:pt x="379924" y="752532"/>
                  <a:pt x="406400" y="487771"/>
                </a:cubicBezTo>
                <a:cubicBezTo>
                  <a:pt x="409438" y="457392"/>
                  <a:pt x="429951" y="400185"/>
                  <a:pt x="440267" y="369238"/>
                </a:cubicBezTo>
                <a:cubicBezTo>
                  <a:pt x="451556" y="386171"/>
                  <a:pt x="467697" y="400731"/>
                  <a:pt x="474133" y="420038"/>
                </a:cubicBezTo>
                <a:cubicBezTo>
                  <a:pt x="495137" y="483051"/>
                  <a:pt x="482574" y="530045"/>
                  <a:pt x="508000" y="589371"/>
                </a:cubicBezTo>
                <a:cubicBezTo>
                  <a:pt x="516017" y="608077"/>
                  <a:pt x="530578" y="623238"/>
                  <a:pt x="541867" y="640171"/>
                </a:cubicBezTo>
                <a:cubicBezTo>
                  <a:pt x="582169" y="761078"/>
                  <a:pt x="555931" y="712068"/>
                  <a:pt x="609600" y="792571"/>
                </a:cubicBezTo>
                <a:cubicBezTo>
                  <a:pt x="615244" y="532927"/>
                  <a:pt x="611282" y="272896"/>
                  <a:pt x="626533" y="13638"/>
                </a:cubicBezTo>
                <a:cubicBezTo>
                  <a:pt x="630524" y="-54213"/>
                  <a:pt x="632867" y="149702"/>
                  <a:pt x="643467" y="216838"/>
                </a:cubicBezTo>
                <a:cubicBezTo>
                  <a:pt x="649876" y="257427"/>
                  <a:pt x="666044" y="295860"/>
                  <a:pt x="677333" y="335371"/>
                </a:cubicBezTo>
                <a:cubicBezTo>
                  <a:pt x="682978" y="482127"/>
                  <a:pt x="672481" y="630399"/>
                  <a:pt x="694267" y="775638"/>
                </a:cubicBezTo>
                <a:cubicBezTo>
                  <a:pt x="699563" y="810942"/>
                  <a:pt x="728133" y="709737"/>
                  <a:pt x="728133" y="674038"/>
                </a:cubicBezTo>
                <a:lnTo>
                  <a:pt x="728133" y="64017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912538" y="2368961"/>
            <a:ext cx="279400" cy="274320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912538" y="1669996"/>
            <a:ext cx="279400" cy="274320"/>
          </a:xfrm>
          <a:prstGeom prst="downArrow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48976" y="1189597"/>
            <a:ext cx="2339735" cy="651821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CSI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time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series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265342" y="1783451"/>
            <a:ext cx="18288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Shot 2018-10-10 at 12.0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95" y="1292778"/>
            <a:ext cx="588971" cy="496261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350577" y="2639682"/>
            <a:ext cx="2008112" cy="384048"/>
          </a:xfrm>
          <a:prstGeom prst="roundRect">
            <a:avLst/>
          </a:prstGeom>
          <a:solidFill>
            <a:srgbClr val="FFFFFF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Reduction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265345" y="2401506"/>
            <a:ext cx="18288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50577" y="3261793"/>
            <a:ext cx="2008112" cy="384048"/>
          </a:xfrm>
          <a:prstGeom prst="roundRect">
            <a:avLst/>
          </a:prstGeom>
          <a:solidFill>
            <a:srgbClr val="FFFFFF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Segmentation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6265345" y="3027850"/>
            <a:ext cx="18288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6265345" y="3635938"/>
            <a:ext cx="18288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557880" y="5849602"/>
            <a:ext cx="6129848" cy="729994"/>
          </a:xfrm>
          <a:prstGeom prst="roundRect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 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CSI</a:t>
            </a:r>
            <a:r>
              <a:rPr lang="zh-CN" alt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sample </a:t>
            </a:r>
            <a:r>
              <a:rPr lang="en-US" altLang="zh-CN" sz="2400" dirty="0" smtClean="0">
                <a:solidFill>
                  <a:schemeClr val="tx1"/>
                </a:solidFill>
              </a:rPr>
              <a:t>refers to an individual segment corresponding to the action of pressing a key.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2925238" y="5080185"/>
            <a:ext cx="279400" cy="274320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10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49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208631" y="1646767"/>
            <a:ext cx="1605169" cy="81902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CSI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word groups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9508" y="1646767"/>
            <a:ext cx="5686075" cy="91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7" name="Rounded Rectangle 16"/>
          <p:cNvSpPr/>
          <p:nvPr/>
        </p:nvSpPr>
        <p:spPr>
          <a:xfrm>
            <a:off x="169334" y="1746268"/>
            <a:ext cx="1327273" cy="71952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CSI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samples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15510" y="1746269"/>
            <a:ext cx="1964264" cy="719526"/>
          </a:xfrm>
          <a:prstGeom prst="roundRect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Word segmentation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514" y="1746269"/>
            <a:ext cx="1136047" cy="719527"/>
          </a:xfrm>
          <a:prstGeom prst="roundRect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Sorting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57752" y="1746272"/>
            <a:ext cx="1871807" cy="7195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Classification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57264" y="2106033"/>
            <a:ext cx="27432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35344" y="2112348"/>
            <a:ext cx="292608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45129" y="2096139"/>
            <a:ext cx="3093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75544" y="2112349"/>
            <a:ext cx="3093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CSI Word Group Generation</a:t>
            </a:r>
            <a:endParaRPr lang="en-US" sz="4000" dirty="0"/>
          </a:p>
        </p:txBody>
      </p:sp>
      <p:sp>
        <p:nvSpPr>
          <p:cNvPr id="27" name="Rounded Rectangle 26"/>
          <p:cNvSpPr/>
          <p:nvPr/>
        </p:nvSpPr>
        <p:spPr>
          <a:xfrm>
            <a:off x="1323227" y="4766153"/>
            <a:ext cx="6258673" cy="816409"/>
          </a:xfrm>
          <a:prstGeom prst="roundRect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 </a:t>
            </a:r>
            <a:r>
              <a:rPr lang="en-US" altLang="zh-CN" sz="2400" b="1" i="1" dirty="0" smtClean="0">
                <a:solidFill>
                  <a:srgbClr val="008000"/>
                </a:solidFill>
              </a:rPr>
              <a:t>CSI</a:t>
            </a:r>
            <a:r>
              <a:rPr lang="zh-CN" altLang="en-US" sz="2400" b="1" i="1" dirty="0" smtClean="0">
                <a:solidFill>
                  <a:srgbClr val="008000"/>
                </a:solidFill>
              </a:rPr>
              <a:t> </a:t>
            </a:r>
            <a:r>
              <a:rPr lang="en-US" altLang="zh-CN" sz="2400" b="1" i="1" dirty="0" smtClean="0">
                <a:solidFill>
                  <a:srgbClr val="008000"/>
                </a:solidFill>
              </a:rPr>
              <a:t>word group </a:t>
            </a:r>
            <a:r>
              <a:rPr lang="en-US" altLang="zh-CN" sz="2400" dirty="0" smtClean="0">
                <a:solidFill>
                  <a:schemeClr val="tx1"/>
                </a:solidFill>
              </a:rPr>
              <a:t>refers to the a group of CSI samples comprising each typed word.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3" name="Picture 32" descr="csiwordgrou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03" y="2773933"/>
            <a:ext cx="5547120" cy="1784283"/>
          </a:xfrm>
          <a:prstGeom prst="rect">
            <a:avLst/>
          </a:prstGeom>
        </p:spPr>
      </p:pic>
      <p:sp>
        <p:nvSpPr>
          <p:cNvPr id="2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11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4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2043" y="2778252"/>
            <a:ext cx="317500" cy="317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6067063" y="2498853"/>
            <a:ext cx="134686" cy="698498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 flipH="1">
            <a:off x="6563945" y="2515616"/>
            <a:ext cx="135551" cy="681735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740" y="2727452"/>
            <a:ext cx="92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6193" y="3592084"/>
            <a:ext cx="180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CSI samples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45144" y="3826763"/>
            <a:ext cx="22859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ecision 5"/>
          <p:cNvSpPr/>
          <p:nvPr/>
        </p:nvSpPr>
        <p:spPr>
          <a:xfrm>
            <a:off x="3063583" y="3248152"/>
            <a:ext cx="2678244" cy="1152651"/>
          </a:xfrm>
          <a:prstGeom prst="flowChartDecisi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6066966" y="3606800"/>
            <a:ext cx="134686" cy="698498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6563848" y="3623563"/>
            <a:ext cx="135551" cy="681735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5643" y="3835399"/>
            <a:ext cx="92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2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1854543" y="2778252"/>
            <a:ext cx="317500" cy="317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37043" y="2778252"/>
            <a:ext cx="317500" cy="3175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6" idx="3"/>
          </p:cNvCxnSpPr>
          <p:nvPr/>
        </p:nvCxnSpPr>
        <p:spPr>
          <a:xfrm>
            <a:off x="5741827" y="3824478"/>
            <a:ext cx="2225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1300" y="2524252"/>
            <a:ext cx="1276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4000" b="1" dirty="0" smtClean="0"/>
              <a:t>·</a:t>
            </a:r>
            <a:r>
              <a:rPr lang="en-US" sz="4000" b="1" dirty="0"/>
              <a:t> </a:t>
            </a:r>
            <a:r>
              <a:rPr lang="en-US" sz="4000" b="1" dirty="0" smtClean="0"/>
              <a:t>· </a:t>
            </a:r>
            <a:r>
              <a:rPr lang="en-US" sz="4000" b="1" dirty="0"/>
              <a:t>·</a:t>
            </a:r>
          </a:p>
          <a:p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 rot="5400000">
            <a:off x="5505090" y="4487980"/>
            <a:ext cx="1384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·</a:t>
            </a:r>
            <a:r>
              <a:rPr lang="en-US" sz="4000" b="1" dirty="0"/>
              <a:t> </a:t>
            </a:r>
            <a:r>
              <a:rPr lang="en-US" sz="4000" b="1" dirty="0" smtClean="0"/>
              <a:t>· </a:t>
            </a:r>
            <a:r>
              <a:rPr lang="en-US" sz="4000" b="1" dirty="0"/>
              <a:t>·</a:t>
            </a:r>
          </a:p>
          <a:p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613493" y="3362452"/>
            <a:ext cx="16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Similarity calculation</a:t>
            </a:r>
            <a:endParaRPr lang="en-US" sz="2400" dirty="0"/>
          </a:p>
        </p:txBody>
      </p:sp>
      <p:sp>
        <p:nvSpPr>
          <p:cNvPr id="25" name="Chevron 24"/>
          <p:cNvSpPr/>
          <p:nvPr/>
        </p:nvSpPr>
        <p:spPr>
          <a:xfrm>
            <a:off x="667053" y="721866"/>
            <a:ext cx="2578608" cy="77724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Classification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223749" y="721867"/>
            <a:ext cx="2578608" cy="777240"/>
          </a:xfrm>
          <a:prstGeom prst="chevron">
            <a:avLst/>
          </a:prstGeom>
          <a:solidFill>
            <a:srgbClr val="4F6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Sorting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729645" y="721865"/>
            <a:ext cx="2578608" cy="777240"/>
          </a:xfrm>
          <a:prstGeom prst="chevron">
            <a:avLst/>
          </a:prstGeom>
          <a:solidFill>
            <a:srgbClr val="4F6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8500" y="67788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Word </a:t>
            </a:r>
            <a:r>
              <a:rPr lang="en-US" sz="2400" dirty="0" smtClean="0"/>
              <a:t>segmentation</a:t>
            </a:r>
            <a:endParaRPr lang="en-US" sz="2400" dirty="0"/>
          </a:p>
        </p:txBody>
      </p:sp>
      <p:sp>
        <p:nvSpPr>
          <p:cNvPr id="23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12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6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22639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0.00417 C 0.23264 -0.00602 0.24149 -0.01389 0.24791 -0.02384 C 0.25677 -0.03773 0.26423 -0.05278 0.27326 -0.06643 C 0.27812 -0.0743 0.28003 -0.08287 0.28767 -0.08866 C 0.29097 -0.09143 0.29844 -0.09606 0.29844 -0.09583 C 0.31319 -0.11875 0.35312 -0.11805 0.37604 -0.12014 C 0.38628 -0.11967 0.39635 -0.11944 0.40677 -0.11828 C 0.41528 -0.11759 0.41736 -0.10555 0.42291 -0.09977 C 0.42882 -0.08125 0.4335 -0.06366 0.4375 -0.04421 C 0.43611 -0.03032 0.43385 -0.01921 0.43385 -0.00532 " pathEditMode="relative" rAng="0" ptsTypes="fffffffff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26111 -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-0.00024 C 0.26753 -0.01019 0.2776 -0.01783 0.28455 -0.02732 C 0.29427 -0.04074 0.30243 -0.05533 0.31233 -0.06852 C 0.31788 -0.07616 0.31996 -0.08449 0.32847 -0.09005 C 0.33212 -0.09283 0.34028 -0.09723 0.34028 -0.09699 C 0.3566 -0.11922 0.40052 -0.11852 0.42587 -0.12037 C 0.43715 -0.12014 0.44826 -0.11991 0.4599 -0.11875 C 0.46927 -0.11806 0.47153 -0.10649 0.4776 -0.1007 C 0.4842 -0.08287 0.48941 -0.06598 0.4941 -0.04699 C 0.49219 -0.0338 0.48976 -0.02292 0.48976 -0.00949 " pathEditMode="relative" rAng="0" ptsTypes="fffffffff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29723 -0.0060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22 -0.00602 C 0.29965 -0.0169 0.30034 -0.0294 0.30434 -0.03935 C 0.30521 -0.04144 0.30694 -0.04306 0.30764 -0.04491 C 0.30955 -0.05093 0.31059 -0.06158 0.31354 -0.06713 C 0.31562 -0.07084 0.31857 -0.07408 0.31962 -0.07824 C 0.32187 -0.08611 0.32847 -0.09236 0.33489 -0.09491 C 0.34218 -0.09329 0.35885 -0.08912 0.36545 -0.0838 C 0.3717 -0.07917 0.3684 -0.08102 0.375 -0.07824 C 0.38264 -0.06898 0.39062 -0.06829 0.39791 -0.05972 C 0.40069 -0.05602 0.4033 -0.05162 0.40694 -0.04861 C 0.40989 -0.0463 0.41597 -0.04121 0.41597 -0.04097 C 0.42031 -0.0331 0.43021 -0.02477 0.4375 -0.01898 C 0.43819 -0.01713 0.43889 -0.01505 0.44045 -0.01343 C 0.44149 -0.01204 0.44357 -0.01158 0.44514 -0.00972 C 0.45087 -0.00162 0.45156 0.00486 0.45885 0.01065 C 0.45972 0.0125 0.46041 0.01458 0.4618 0.0162 C 0.46284 0.01759 0.4651 0.01805 0.46649 0.01991 C 0.47239 0.02824 0.47708 0.03889 0.48333 0.04768 C 0.48437 0.0493 0.48472 0.05162 0.48611 0.05324 C 0.48906 0.05602 0.49531 0.06065 0.49531 0.06088 C 0.49635 0.06412 0.50295 0.07731 0.50295 0.07754 C 0.50503 0.08472 0.50694 0.09213 0.50902 0.09954 C 0.51059 0.10509 0.51232 0.11041 0.51389 0.1162 C 0.51423 0.11805 0.51527 0.12176 0.51527 0.12199 C 0.51753 0.1493 0.51666 0.13518 0.51666 0.16435 " pathEditMode="relative" rAng="0" ptsTypes="ffffffffffffffffffffffff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36736 0.0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3" grpId="0" animBg="1"/>
      <p:bldP spid="4" grpId="0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42" grpId="1"/>
      <p:bldP spid="42" grpId="2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799" y="4893806"/>
            <a:ext cx="770546" cy="66842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>
            <a:off x="2118334" y="3228478"/>
            <a:ext cx="499248" cy="142341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48530" y="2061094"/>
            <a:ext cx="4928679" cy="1631142"/>
            <a:chOff x="2748530" y="2061094"/>
            <a:chExt cx="4928679" cy="1631142"/>
          </a:xfrm>
        </p:grpSpPr>
        <p:sp>
          <p:nvSpPr>
            <p:cNvPr id="6" name="Left Bracket 5"/>
            <p:cNvSpPr/>
            <p:nvPr/>
          </p:nvSpPr>
          <p:spPr>
            <a:xfrm>
              <a:off x="2832003" y="2754007"/>
              <a:ext cx="134686" cy="698498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eft Bracket 9"/>
            <p:cNvSpPr/>
            <p:nvPr/>
          </p:nvSpPr>
          <p:spPr>
            <a:xfrm flipH="1">
              <a:off x="3328885" y="2770770"/>
              <a:ext cx="135551" cy="681735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8530" y="2061094"/>
              <a:ext cx="927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1</a:t>
              </a:r>
              <a:endParaRPr lang="en-US" sz="2400" dirty="0"/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4178106" y="2745478"/>
              <a:ext cx="134686" cy="698498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eft Bracket 12"/>
            <p:cNvSpPr/>
            <p:nvPr/>
          </p:nvSpPr>
          <p:spPr>
            <a:xfrm flipH="1">
              <a:off x="4674988" y="2762241"/>
              <a:ext cx="135551" cy="681735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6430" y="2079890"/>
              <a:ext cx="927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2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06883" y="2858191"/>
              <a:ext cx="95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·</a:t>
              </a:r>
              <a:r>
                <a:rPr lang="en-US" sz="2400" dirty="0"/>
                <a:t> </a:t>
              </a:r>
              <a:r>
                <a:rPr lang="en-US" sz="2400" dirty="0" smtClean="0"/>
                <a:t>· </a:t>
              </a:r>
              <a:r>
                <a:rPr lang="en-US" sz="2400" dirty="0"/>
                <a:t>·</a:t>
              </a:r>
            </a:p>
            <a:p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880333" y="2848539"/>
              <a:ext cx="317500" cy="317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80333" y="3095636"/>
              <a:ext cx="317500" cy="317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96233" y="2851542"/>
              <a:ext cx="317500" cy="317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61483" y="3050678"/>
              <a:ext cx="317500" cy="3175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340833" y="2956190"/>
              <a:ext cx="317500" cy="317500"/>
            </a:xfrm>
            <a:prstGeom prst="ellipse">
              <a:avLst/>
            </a:prstGeom>
            <a:solidFill>
              <a:srgbClr val="C4BD97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226533" y="3082936"/>
              <a:ext cx="317500" cy="3175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49556" y="2079890"/>
              <a:ext cx="927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</a:t>
              </a:r>
              <a:r>
                <a:rPr lang="en-US" sz="2400" i="1" dirty="0" smtClean="0"/>
                <a:t>N</a:t>
              </a:r>
              <a:endParaRPr lang="en-US" sz="2400" i="1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833029" y="2772803"/>
              <a:ext cx="632433" cy="698498"/>
              <a:chOff x="5959296" y="2807209"/>
              <a:chExt cx="632433" cy="698498"/>
            </a:xfrm>
          </p:grpSpPr>
          <p:sp>
            <p:nvSpPr>
              <p:cNvPr id="27" name="Left Bracket 26"/>
              <p:cNvSpPr/>
              <p:nvPr/>
            </p:nvSpPr>
            <p:spPr>
              <a:xfrm>
                <a:off x="5959296" y="2807209"/>
                <a:ext cx="134686" cy="698498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eft Bracket 27"/>
              <p:cNvSpPr/>
              <p:nvPr/>
            </p:nvSpPr>
            <p:spPr>
              <a:xfrm flipH="1">
                <a:off x="6456178" y="2823972"/>
                <a:ext cx="135551" cy="681735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217176" y="3116580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96526" y="3022092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07626" y="3148838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007626" y="3095244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242576" y="2964180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3108933" y="3082936"/>
              <a:ext cx="317500" cy="317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0383" y="2861239"/>
              <a:ext cx="95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·</a:t>
              </a:r>
              <a:r>
                <a:rPr lang="en-US" sz="2400" dirty="0"/>
                <a:t> </a:t>
              </a:r>
              <a:r>
                <a:rPr lang="en-US" sz="2400" dirty="0" smtClean="0"/>
                <a:t>· </a:t>
              </a:r>
              <a:r>
                <a:rPr lang="en-US" sz="2400" dirty="0"/>
                <a:t>·</a:t>
              </a:r>
            </a:p>
            <a:p>
              <a:endParaRPr lang="en-US" sz="2400" dirty="0"/>
            </a:p>
          </p:txBody>
        </p:sp>
        <p:sp>
          <p:nvSpPr>
            <p:cNvPr id="46" name="Left Bracket 45"/>
            <p:cNvSpPr/>
            <p:nvPr/>
          </p:nvSpPr>
          <p:spPr>
            <a:xfrm>
              <a:off x="5413703" y="2772803"/>
              <a:ext cx="134686" cy="698498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Left Bracket 46"/>
            <p:cNvSpPr/>
            <p:nvPr/>
          </p:nvSpPr>
          <p:spPr>
            <a:xfrm flipH="1">
              <a:off x="5910585" y="2789566"/>
              <a:ext cx="135551" cy="681735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30230" y="2079890"/>
              <a:ext cx="927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</a:t>
              </a:r>
              <a:r>
                <a:rPr lang="en-US" sz="2400" i="1" dirty="0"/>
                <a:t>i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36536" y="2844028"/>
              <a:ext cx="584200" cy="554228"/>
              <a:chOff x="3770697" y="4132072"/>
              <a:chExt cx="584200" cy="55422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999850" y="41320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934250" y="41320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037397" y="436880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59650" y="436118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70100" y="436880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770697" y="436880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68000" y="4143248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808797" y="415798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025250" y="42209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959650" y="42209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893400" y="4232148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34197" y="424688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2841439" y="4182503"/>
            <a:ext cx="4591086" cy="942307"/>
            <a:chOff x="2577306" y="4216909"/>
            <a:chExt cx="4591086" cy="942307"/>
          </a:xfrm>
        </p:grpSpPr>
        <p:sp>
          <p:nvSpPr>
            <p:cNvPr id="62" name="Left Bracket 61"/>
            <p:cNvSpPr/>
            <p:nvPr/>
          </p:nvSpPr>
          <p:spPr>
            <a:xfrm>
              <a:off x="2577306" y="4216909"/>
              <a:ext cx="134686" cy="698498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eft Bracket 62"/>
            <p:cNvSpPr/>
            <p:nvPr/>
          </p:nvSpPr>
          <p:spPr>
            <a:xfrm flipH="1">
              <a:off x="3074188" y="4233672"/>
              <a:ext cx="135551" cy="681735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600139" y="4288134"/>
              <a:ext cx="584200" cy="554228"/>
              <a:chOff x="3770697" y="4132072"/>
              <a:chExt cx="584200" cy="554228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999850" y="41320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934250" y="41320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037397" y="436880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959650" y="436118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70100" y="436880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70697" y="436880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868000" y="4143248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08797" y="415798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025250" y="42209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959650" y="4220972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893400" y="4232148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34197" y="4246880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893151" y="4229714"/>
              <a:ext cx="632433" cy="698498"/>
              <a:chOff x="5959296" y="2807209"/>
              <a:chExt cx="632433" cy="698498"/>
            </a:xfrm>
          </p:grpSpPr>
          <p:sp>
            <p:nvSpPr>
              <p:cNvPr id="86" name="Left Bracket 85"/>
              <p:cNvSpPr/>
              <p:nvPr/>
            </p:nvSpPr>
            <p:spPr>
              <a:xfrm>
                <a:off x="5959296" y="2807209"/>
                <a:ext cx="134686" cy="698498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eft Bracket 86"/>
              <p:cNvSpPr/>
              <p:nvPr/>
            </p:nvSpPr>
            <p:spPr>
              <a:xfrm flipH="1">
                <a:off x="6456178" y="2823972"/>
                <a:ext cx="135551" cy="681735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217176" y="3116580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096526" y="3022092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07626" y="3148838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007626" y="3095244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242576" y="2964180"/>
                <a:ext cx="317500" cy="3175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136870" y="4246477"/>
              <a:ext cx="632433" cy="698498"/>
              <a:chOff x="2072570" y="2940813"/>
              <a:chExt cx="632433" cy="698498"/>
            </a:xfrm>
          </p:grpSpPr>
          <p:sp>
            <p:nvSpPr>
              <p:cNvPr id="93" name="Left Bracket 92"/>
              <p:cNvSpPr/>
              <p:nvPr/>
            </p:nvSpPr>
            <p:spPr>
              <a:xfrm>
                <a:off x="2072570" y="2940813"/>
                <a:ext cx="134686" cy="698498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eft Bracket 93"/>
              <p:cNvSpPr/>
              <p:nvPr/>
            </p:nvSpPr>
            <p:spPr>
              <a:xfrm flipH="1">
                <a:off x="2569452" y="2957576"/>
                <a:ext cx="135551" cy="681735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120900" y="3035345"/>
                <a:ext cx="317500" cy="3175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120900" y="3282442"/>
                <a:ext cx="317500" cy="3175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336800" y="3038348"/>
                <a:ext cx="317500" cy="3175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349500" y="3269742"/>
                <a:ext cx="317500" cy="3175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535959" y="4216909"/>
              <a:ext cx="632433" cy="698498"/>
              <a:chOff x="3113873" y="2932284"/>
              <a:chExt cx="632433" cy="698498"/>
            </a:xfrm>
          </p:grpSpPr>
          <p:sp>
            <p:nvSpPr>
              <p:cNvPr id="100" name="Left Bracket 99"/>
              <p:cNvSpPr/>
              <p:nvPr/>
            </p:nvSpPr>
            <p:spPr>
              <a:xfrm>
                <a:off x="3113873" y="2932284"/>
                <a:ext cx="134686" cy="698498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eft Bracket 100"/>
              <p:cNvSpPr/>
              <p:nvPr/>
            </p:nvSpPr>
            <p:spPr>
              <a:xfrm flipH="1">
                <a:off x="3610755" y="2949047"/>
                <a:ext cx="135551" cy="681735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397250" y="3237484"/>
                <a:ext cx="317500" cy="3175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76600" y="3142996"/>
                <a:ext cx="317500" cy="317500"/>
              </a:xfrm>
              <a:prstGeom prst="ellipse">
                <a:avLst/>
              </a:prstGeom>
              <a:solidFill>
                <a:srgbClr val="C4BD97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162300" y="3269742"/>
                <a:ext cx="317500" cy="3175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3091247" y="4328219"/>
              <a:ext cx="95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·</a:t>
              </a:r>
              <a:r>
                <a:rPr lang="en-US" sz="2400" dirty="0"/>
                <a:t> </a:t>
              </a:r>
              <a:r>
                <a:rPr lang="en-US" sz="2400" dirty="0" smtClean="0"/>
                <a:t>· </a:t>
              </a:r>
              <a:r>
                <a:rPr lang="en-US" sz="2400" dirty="0"/>
                <a:t>·</a:t>
              </a:r>
            </a:p>
            <a:p>
              <a:endParaRPr lang="en-US" sz="2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332656" y="4304943"/>
              <a:ext cx="87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·</a:t>
              </a:r>
              <a:r>
                <a:rPr lang="en-US" sz="2400" dirty="0"/>
                <a:t> </a:t>
              </a:r>
              <a:r>
                <a:rPr lang="en-US" sz="2400" dirty="0" smtClean="0"/>
                <a:t>· </a:t>
              </a:r>
              <a:r>
                <a:rPr lang="en-US" sz="2400" dirty="0"/>
                <a:t>·</a:t>
              </a:r>
            </a:p>
            <a:p>
              <a:endParaRPr lang="en-US" sz="2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79896" y="4314040"/>
              <a:ext cx="95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·</a:t>
              </a:r>
              <a:r>
                <a:rPr lang="en-US" sz="2400" dirty="0"/>
                <a:t> </a:t>
              </a:r>
              <a:r>
                <a:rPr lang="en-US" sz="2400" dirty="0" smtClean="0"/>
                <a:t>· </a:t>
              </a:r>
              <a:r>
                <a:rPr lang="en-US" sz="2400" dirty="0"/>
                <a:t>·</a:t>
              </a:r>
            </a:p>
            <a:p>
              <a:endParaRPr lang="en-US" sz="2400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597251" y="3449146"/>
            <a:ext cx="18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based on the </a:t>
            </a:r>
            <a:r>
              <a:rPr lang="en-US" sz="2400" b="1" i="1" dirty="0" smtClean="0">
                <a:solidFill>
                  <a:srgbClr val="0000FF"/>
                </a:solidFill>
              </a:rPr>
              <a:t>size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13" name="Chevron 112"/>
          <p:cNvSpPr/>
          <p:nvPr/>
        </p:nvSpPr>
        <p:spPr>
          <a:xfrm>
            <a:off x="667053" y="721866"/>
            <a:ext cx="2578608" cy="777240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Classification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5" name="Chevron 114"/>
          <p:cNvSpPr/>
          <p:nvPr/>
        </p:nvSpPr>
        <p:spPr>
          <a:xfrm>
            <a:off x="3223749" y="721867"/>
            <a:ext cx="2578608" cy="777240"/>
          </a:xfrm>
          <a:prstGeom prst="chevron">
            <a:avLst/>
          </a:prstGeom>
          <a:solidFill>
            <a:srgbClr val="D7E4BD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Sorting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Chevron 115"/>
          <p:cNvSpPr/>
          <p:nvPr/>
        </p:nvSpPr>
        <p:spPr>
          <a:xfrm>
            <a:off x="5729645" y="721865"/>
            <a:ext cx="2578608" cy="777240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78500" y="677888"/>
            <a:ext cx="243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Word </a:t>
            </a:r>
            <a:r>
              <a:rPr lang="en-US" sz="2400" dirty="0" smtClean="0"/>
              <a:t>segmentation</a:t>
            </a:r>
            <a:endParaRPr lang="en-US" sz="2400" dirty="0"/>
          </a:p>
        </p:txBody>
      </p:sp>
      <p:sp>
        <p:nvSpPr>
          <p:cNvPr id="112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13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90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968" y="3117504"/>
            <a:ext cx="1702726" cy="705196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CSI word group </a:t>
            </a:r>
          </a:p>
        </p:txBody>
      </p:sp>
      <p:sp>
        <p:nvSpPr>
          <p:cNvPr id="20" name="Oval 19"/>
          <p:cNvSpPr/>
          <p:nvPr/>
        </p:nvSpPr>
        <p:spPr>
          <a:xfrm>
            <a:off x="1269821" y="4681892"/>
            <a:ext cx="237744" cy="237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9" name="TextBox 48"/>
          <p:cNvSpPr txBox="1"/>
          <p:nvPr/>
        </p:nvSpPr>
        <p:spPr>
          <a:xfrm>
            <a:off x="1408038" y="4578210"/>
            <a:ext cx="164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/    /    /</a:t>
            </a:r>
            <a:r>
              <a:rPr lang="en-US" altLang="zh-CN" sz="2000" dirty="0" smtClean="0"/>
              <a:t>···</a:t>
            </a:r>
            <a:endParaRPr lang="en-US" sz="2000" dirty="0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1597507" y="4684521"/>
            <a:ext cx="237798" cy="238003"/>
          </a:xfrm>
          <a:prstGeom prst="ellipse">
            <a:avLst/>
          </a:prstGeom>
          <a:solidFill>
            <a:srgbClr val="B7DEE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1923771" y="4687799"/>
            <a:ext cx="237744" cy="237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Rounded Rectangle 43"/>
          <p:cNvSpPr/>
          <p:nvPr/>
        </p:nvSpPr>
        <p:spPr>
          <a:xfrm>
            <a:off x="4967590" y="3163376"/>
            <a:ext cx="1206868" cy="5482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……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0187" y="2212566"/>
            <a:ext cx="1206868" cy="5482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……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22322" y="2203737"/>
            <a:ext cx="1206868" cy="5482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……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61007" y="2385576"/>
            <a:ext cx="320040" cy="32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2382430" y="2391741"/>
            <a:ext cx="320040" cy="320040"/>
          </a:xfrm>
          <a:prstGeom prst="ellipse">
            <a:avLst/>
          </a:prstGeom>
          <a:solidFill>
            <a:srgbClr val="B7DEE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5203314" y="2391741"/>
            <a:ext cx="320040" cy="32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4492126" y="2385576"/>
            <a:ext cx="320040" cy="32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3796184" y="2391741"/>
            <a:ext cx="320040" cy="32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3086896" y="2391741"/>
            <a:ext cx="320040" cy="32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5924953" y="2391741"/>
            <a:ext cx="320040" cy="32004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44768" y="2164363"/>
            <a:ext cx="5708215" cy="300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1986488" y="3066387"/>
            <a:ext cx="320036" cy="898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/>
          <p:cNvSpPr/>
          <p:nvPr/>
        </p:nvSpPr>
        <p:spPr>
          <a:xfrm rot="16200000">
            <a:off x="1769848" y="3355651"/>
            <a:ext cx="320037" cy="32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Oval 37"/>
          <p:cNvSpPr/>
          <p:nvPr/>
        </p:nvSpPr>
        <p:spPr>
          <a:xfrm rot="16200000">
            <a:off x="2208071" y="3355651"/>
            <a:ext cx="320037" cy="320040"/>
          </a:xfrm>
          <a:prstGeom prst="ellipse">
            <a:avLst/>
          </a:prstGeom>
          <a:solidFill>
            <a:srgbClr val="B7DEE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4509152" y="2833184"/>
            <a:ext cx="320040" cy="1364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Oval 32"/>
          <p:cNvSpPr/>
          <p:nvPr/>
        </p:nvSpPr>
        <p:spPr>
          <a:xfrm rot="16200000">
            <a:off x="4074444" y="3355650"/>
            <a:ext cx="320040" cy="32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Oval 33"/>
          <p:cNvSpPr/>
          <p:nvPr/>
        </p:nvSpPr>
        <p:spPr>
          <a:xfrm rot="16200000">
            <a:off x="4499968" y="3355650"/>
            <a:ext cx="320040" cy="320040"/>
          </a:xfrm>
          <a:prstGeom prst="ellipse">
            <a:avLst/>
          </a:prstGeom>
          <a:solidFill>
            <a:srgbClr val="8EB4E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/>
          <p:cNvSpPr/>
          <p:nvPr/>
        </p:nvSpPr>
        <p:spPr>
          <a:xfrm rot="16200000">
            <a:off x="4945376" y="3355650"/>
            <a:ext cx="320040" cy="32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Left Brace 27"/>
          <p:cNvSpPr/>
          <p:nvPr/>
        </p:nvSpPr>
        <p:spPr>
          <a:xfrm rot="16200000">
            <a:off x="2005045" y="2567695"/>
            <a:ext cx="311712" cy="974388"/>
          </a:xfrm>
          <a:prstGeom prst="leftBrac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Left Brace 28"/>
          <p:cNvSpPr/>
          <p:nvPr/>
        </p:nvSpPr>
        <p:spPr>
          <a:xfrm rot="16200000">
            <a:off x="4503913" y="2191302"/>
            <a:ext cx="311713" cy="1727171"/>
          </a:xfrm>
          <a:prstGeom prst="leftBrac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ounded Rectangle 12"/>
          <p:cNvSpPr/>
          <p:nvPr/>
        </p:nvSpPr>
        <p:spPr>
          <a:xfrm>
            <a:off x="2774524" y="4154768"/>
            <a:ext cx="2527530" cy="43856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</a:t>
            </a:r>
            <a:r>
              <a:rPr lang="en-US" sz="2400" dirty="0" smtClean="0"/>
              <a:t>pace</a:t>
            </a:r>
            <a:r>
              <a:rPr lang="en-US" sz="2400" dirty="0"/>
              <a:t>-</a:t>
            </a:r>
            <a:r>
              <a:rPr lang="en-US" sz="2400" dirty="0" smtClean="0"/>
              <a:t>associated </a:t>
            </a:r>
            <a:endParaRPr lang="en-US" sz="2400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621022" y="4304193"/>
            <a:ext cx="237744" cy="23774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Rounded Rectangle 38"/>
          <p:cNvSpPr/>
          <p:nvPr/>
        </p:nvSpPr>
        <p:spPr>
          <a:xfrm>
            <a:off x="2639054" y="4571967"/>
            <a:ext cx="3053948" cy="43856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Non-space</a:t>
            </a:r>
            <a:r>
              <a:rPr lang="en-US" sz="2400" dirty="0"/>
              <a:t>-</a:t>
            </a:r>
            <a:r>
              <a:rPr lang="en-US" sz="2400" dirty="0" smtClean="0"/>
              <a:t>associated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572255" y="4231023"/>
            <a:ext cx="3148943" cy="11781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ounded Rectangle 11"/>
          <p:cNvSpPr/>
          <p:nvPr/>
        </p:nvSpPr>
        <p:spPr>
          <a:xfrm>
            <a:off x="6539456" y="1865214"/>
            <a:ext cx="1548796" cy="548292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time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Striped Right Arrow 41"/>
          <p:cNvSpPr/>
          <p:nvPr/>
        </p:nvSpPr>
        <p:spPr>
          <a:xfrm>
            <a:off x="5819486" y="3356728"/>
            <a:ext cx="466344" cy="3200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306475" y="3110221"/>
            <a:ext cx="2004596" cy="756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Dictionary demodulation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667053" y="721866"/>
            <a:ext cx="2578608" cy="777240"/>
          </a:xfrm>
          <a:prstGeom prst="chevron">
            <a:avLst/>
          </a:prstGeom>
          <a:solidFill>
            <a:srgbClr val="4F6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Classification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3223749" y="721867"/>
            <a:ext cx="2578608" cy="777240"/>
          </a:xfrm>
          <a:prstGeom prst="chevron">
            <a:avLst/>
          </a:prstGeom>
          <a:solidFill>
            <a:srgbClr val="4F6228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Sorting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5729645" y="721865"/>
            <a:ext cx="2578608" cy="777240"/>
          </a:xfrm>
          <a:prstGeom prst="chevron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78500" y="67788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Word </a:t>
            </a:r>
            <a:r>
              <a:rPr lang="en-US" sz="2400" dirty="0" smtClean="0"/>
              <a:t>segmentation</a:t>
            </a:r>
            <a:endParaRPr lang="en-US" sz="2400" dirty="0"/>
          </a:p>
        </p:txBody>
      </p:sp>
      <p:sp>
        <p:nvSpPr>
          <p:cNvPr id="40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14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90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11973" y="1600200"/>
            <a:ext cx="3435571" cy="232054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39985" y="2471527"/>
            <a:ext cx="1929316" cy="6819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English words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7196" y="2489334"/>
            <a:ext cx="1937404" cy="64756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CSI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word groups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Dictionary Demodulation (DD)</a:t>
            </a:r>
            <a:endParaRPr lang="en-US" sz="4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3784" y="2765998"/>
            <a:ext cx="465489" cy="32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1420" y="2776344"/>
            <a:ext cx="3324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263094" y="3318471"/>
            <a:ext cx="878125" cy="237744"/>
            <a:chOff x="3613429" y="2460484"/>
            <a:chExt cx="1182091" cy="320040"/>
          </a:xfrm>
        </p:grpSpPr>
        <p:sp>
          <p:nvSpPr>
            <p:cNvPr id="32" name="Rectangle 31"/>
            <p:cNvSpPr/>
            <p:nvPr/>
          </p:nvSpPr>
          <p:spPr>
            <a:xfrm rot="16200000">
              <a:off x="4044455" y="2029458"/>
              <a:ext cx="320040" cy="118209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Oval 33"/>
            <p:cNvSpPr/>
            <p:nvPr/>
          </p:nvSpPr>
          <p:spPr>
            <a:xfrm rot="16200000">
              <a:off x="3663087" y="2460484"/>
              <a:ext cx="320040" cy="32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Oval 34"/>
            <p:cNvSpPr/>
            <p:nvPr/>
          </p:nvSpPr>
          <p:spPr>
            <a:xfrm rot="16200000">
              <a:off x="4037811" y="2460484"/>
              <a:ext cx="320040" cy="320040"/>
            </a:xfrm>
            <a:prstGeom prst="ellipse">
              <a:avLst/>
            </a:prstGeom>
            <a:solidFill>
              <a:srgbClr val="8EB4E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Oval 35"/>
            <p:cNvSpPr/>
            <p:nvPr/>
          </p:nvSpPr>
          <p:spPr>
            <a:xfrm rot="16200000">
              <a:off x="4432419" y="2460484"/>
              <a:ext cx="320040" cy="32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7196" y="3164598"/>
            <a:ext cx="208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 smtClean="0"/>
              <a:t>.,              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22600" y="1795272"/>
            <a:ext cx="3258820" cy="42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Feature Extraction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22600" y="2315460"/>
            <a:ext cx="3258820" cy="42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Joint Demodulation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5300" y="2820670"/>
            <a:ext cx="3258820" cy="42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Error Tolerance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9750" y="1311640"/>
            <a:ext cx="5969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DD</a:t>
            </a:r>
          </a:p>
        </p:txBody>
      </p:sp>
      <p:pic>
        <p:nvPicPr>
          <p:cNvPr id="9" name="Picture 8" descr="Screen Shot 2018-10-10 at 11.0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" y="4319940"/>
            <a:ext cx="8222158" cy="154958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22600" y="3326343"/>
            <a:ext cx="3258820" cy="42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Non-Alphabetical Impact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15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69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013" y="1431472"/>
            <a:ext cx="850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Length </a:t>
            </a:r>
            <a:r>
              <a:rPr lang="en-US" sz="2400" b="1" i="1" dirty="0" smtClean="0">
                <a:solidFill>
                  <a:srgbClr val="0000FF"/>
                </a:solidFill>
              </a:rPr>
              <a:t>L</a:t>
            </a:r>
            <a:r>
              <a:rPr lang="en-US" sz="2400" dirty="0" smtClean="0"/>
              <a:t>: number of constituent letters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693739"/>
            <a:ext cx="4127500" cy="6397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Feature Extraction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013" y="3443400"/>
            <a:ext cx="816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Inter-Element Relationship Matrix </a:t>
            </a:r>
            <a:r>
              <a:rPr lang="en-US" sz="2400" b="1" i="1" dirty="0" smtClean="0">
                <a:solidFill>
                  <a:srgbClr val="0000FF"/>
                </a:solidFill>
              </a:rPr>
              <a:t>M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3013" y="1939472"/>
            <a:ext cx="850778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Repetition </a:t>
            </a:r>
            <a:r>
              <a:rPr lang="en-US" sz="2400" b="1" dirty="0" smtClean="0">
                <a:solidFill>
                  <a:srgbClr val="0000FF"/>
                </a:solidFill>
              </a:rPr>
              <a:t>{</a:t>
            </a:r>
            <a:r>
              <a:rPr lang="en-US" sz="2400" b="1" i="1" dirty="0" smtClean="0">
                <a:solidFill>
                  <a:srgbClr val="0000FF"/>
                </a:solidFill>
              </a:rPr>
              <a:t>L</a:t>
            </a:r>
            <a:r>
              <a:rPr lang="en-US" sz="2400" b="1" dirty="0" smtClean="0">
                <a:solidFill>
                  <a:srgbClr val="0000FF"/>
                </a:solidFill>
              </a:rPr>
              <a:t>, (</a:t>
            </a:r>
            <a:r>
              <a:rPr lang="en-US" sz="2400" b="1" i="1" dirty="0" smtClean="0">
                <a:solidFill>
                  <a:srgbClr val="0000FF"/>
                </a:solidFill>
              </a:rPr>
              <a:t>t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mr-IN" sz="2400" b="1" dirty="0" smtClean="0">
                <a:solidFill>
                  <a:srgbClr val="0000FF"/>
                </a:solidFill>
              </a:rPr>
              <a:t>…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2400" b="1" dirty="0" smtClean="0">
                <a:solidFill>
                  <a:srgbClr val="0000FF"/>
                </a:solidFill>
              </a:rPr>
              <a:t>)}</a:t>
            </a:r>
            <a:r>
              <a:rPr lang="en-US" sz="2400" dirty="0" smtClean="0"/>
              <a:t>:</a:t>
            </a:r>
          </a:p>
          <a:p>
            <a:pPr marL="800100" lvl="1" indent="-3429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70000"/>
              <a:buFont typeface="Courier New"/>
              <a:buChar char="o"/>
            </a:pPr>
            <a:r>
              <a:rPr lang="en-US" sz="2400" i="1" dirty="0" smtClean="0"/>
              <a:t>r</a:t>
            </a:r>
            <a:r>
              <a:rPr lang="en-US" sz="2400" dirty="0" smtClean="0"/>
              <a:t> is the number of distinct letters that repeat, </a:t>
            </a:r>
          </a:p>
          <a:p>
            <a:pPr marL="800100" lvl="1" indent="-3429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70000"/>
              <a:buFont typeface="Courier New"/>
              <a:buChar char="o"/>
            </a:pPr>
            <a:r>
              <a:rPr lang="en-US" sz="2400" i="1" dirty="0" err="1"/>
              <a:t>t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denotes how many times the corresponding letter repeats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98619" y="4121997"/>
            <a:ext cx="6080032" cy="2200039"/>
            <a:chOff x="1498619" y="4121997"/>
            <a:chExt cx="6080032" cy="2200039"/>
          </a:xfrm>
        </p:grpSpPr>
        <p:pic>
          <p:nvPicPr>
            <p:cNvPr id="15" name="Picture 14" descr="Screen Shot 2018-10-10 at 10.21.2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619" y="4121997"/>
              <a:ext cx="5964635" cy="1508760"/>
            </a:xfrm>
            <a:prstGeom prst="rect">
              <a:avLst/>
            </a:prstGeom>
          </p:spPr>
        </p:pic>
        <p:pic>
          <p:nvPicPr>
            <p:cNvPr id="16" name="Picture 15" descr="Screen Shot 2018-10-10 at 10.23.4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619" y="5997740"/>
              <a:ext cx="938911" cy="32086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62930" y="5860371"/>
              <a:ext cx="3823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</a:t>
              </a:r>
              <a:r>
                <a:rPr lang="en-US" sz="2400" i="1" dirty="0" smtClean="0"/>
                <a:t>x</a:t>
              </a:r>
              <a:r>
                <a:rPr lang="en-US" sz="2400" i="1" baseline="-25000" dirty="0" smtClean="0"/>
                <a:t>i</a:t>
              </a:r>
              <a:r>
                <a:rPr lang="en-US" sz="2400" dirty="0" smtClean="0"/>
                <a:t> and </a:t>
              </a:r>
              <a:r>
                <a:rPr lang="en-US" sz="2400" i="1" dirty="0" err="1" smtClean="0"/>
                <a:t>x</a:t>
              </a:r>
              <a:r>
                <a:rPr lang="en-US" sz="2400" i="1" baseline="-25000" dirty="0" err="1" smtClean="0"/>
                <a:t>j</a:t>
              </a:r>
              <a:r>
                <a:rPr lang="en-US" sz="2400" dirty="0" smtClean="0"/>
                <a:t> are same or similar</a:t>
              </a:r>
              <a:endParaRPr lang="en-US" sz="2400" dirty="0"/>
            </a:p>
          </p:txBody>
        </p:sp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>
              <a:off x="3604652" y="4127500"/>
              <a:ext cx="3973999" cy="1474724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16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01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ft Bracket 28"/>
          <p:cNvSpPr/>
          <p:nvPr/>
        </p:nvSpPr>
        <p:spPr>
          <a:xfrm>
            <a:off x="6022270" y="2654301"/>
            <a:ext cx="134686" cy="698498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eft Bracket 29"/>
          <p:cNvSpPr/>
          <p:nvPr/>
        </p:nvSpPr>
        <p:spPr>
          <a:xfrm flipH="1">
            <a:off x="6519152" y="2671064"/>
            <a:ext cx="135551" cy="681735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0947" y="2882900"/>
            <a:ext cx="92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76300" y="3734832"/>
            <a:ext cx="23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English words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87676" y="3975861"/>
            <a:ext cx="22859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ecision 37"/>
          <p:cNvSpPr/>
          <p:nvPr/>
        </p:nvSpPr>
        <p:spPr>
          <a:xfrm>
            <a:off x="3209290" y="3454400"/>
            <a:ext cx="2486220" cy="1052067"/>
          </a:xfrm>
          <a:prstGeom prst="flowChartDecisi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Left Bracket 41"/>
          <p:cNvSpPr/>
          <p:nvPr/>
        </p:nvSpPr>
        <p:spPr>
          <a:xfrm>
            <a:off x="6022173" y="3863848"/>
            <a:ext cx="134686" cy="698498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eft Bracket 42"/>
          <p:cNvSpPr/>
          <p:nvPr/>
        </p:nvSpPr>
        <p:spPr>
          <a:xfrm flipH="1">
            <a:off x="6519055" y="3880611"/>
            <a:ext cx="135551" cy="681735"/>
          </a:xfrm>
          <a:prstGeom prst="leftBracke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0850" y="4092447"/>
            <a:ext cx="92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2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698685" y="3978148"/>
            <a:ext cx="2225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2300" y="2984500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·</a:t>
            </a:r>
            <a:r>
              <a:rPr lang="en-US" sz="2400" dirty="0"/>
              <a:t> </a:t>
            </a:r>
            <a:r>
              <a:rPr lang="en-US" sz="2400" dirty="0" smtClean="0"/>
              <a:t>· </a:t>
            </a:r>
            <a:r>
              <a:rPr lang="en-US" sz="2400" dirty="0"/>
              <a:t>·</a:t>
            </a:r>
          </a:p>
          <a:p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 rot="5400000">
            <a:off x="5727147" y="4660900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·</a:t>
            </a:r>
            <a:r>
              <a:rPr lang="en-US" sz="2400" dirty="0"/>
              <a:t> </a:t>
            </a:r>
            <a:r>
              <a:rPr lang="en-US" sz="2400" dirty="0" smtClean="0"/>
              <a:t>· </a:t>
            </a:r>
            <a:r>
              <a:rPr lang="en-US" sz="2400" dirty="0"/>
              <a:t>·</a:t>
            </a:r>
          </a:p>
          <a:p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644900" y="3568700"/>
            <a:ext cx="16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Selected feature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78051" y="3179064"/>
            <a:ext cx="455929" cy="2118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17699" y="3179064"/>
            <a:ext cx="256537" cy="2118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61135" y="3179064"/>
            <a:ext cx="455929" cy="2118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0" y="693739"/>
            <a:ext cx="4127500" cy="6397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Feature Extraction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6999" y="4425079"/>
            <a:ext cx="208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Length </a:t>
            </a:r>
            <a:r>
              <a:rPr lang="en-US" sz="2400" i="1" dirty="0" smtClean="0"/>
              <a:t>OR 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08400" y="4833188"/>
            <a:ext cx="198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Repetition  </a:t>
            </a:r>
            <a:r>
              <a:rPr lang="en-US" sz="2400" i="1" dirty="0" smtClean="0">
                <a:solidFill>
                  <a:srgbClr val="0000FF"/>
                </a:solidFill>
              </a:rPr>
              <a:t>OR 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2600" y="5207516"/>
            <a:ext cx="28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Relationship </a:t>
            </a:r>
            <a:r>
              <a:rPr lang="en-US" sz="2400" dirty="0">
                <a:solidFill>
                  <a:srgbClr val="FF0000"/>
                </a:solidFill>
              </a:rPr>
              <a:t>Matrix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500" y="1343967"/>
            <a:ext cx="77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Arial"/>
              <a:buChar char="•"/>
            </a:pPr>
            <a:r>
              <a:rPr lang="en-US" sz="2400" dirty="0" smtClean="0"/>
              <a:t>Dictionary: Top 1,500 most frequently used word list</a:t>
            </a:r>
            <a:r>
              <a:rPr lang="en-US" sz="2400" baseline="30000" dirty="0" smtClean="0"/>
              <a:t>[1]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2851" y="6016625"/>
            <a:ext cx="7600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cs typeface="Times New Roman"/>
              </a:rPr>
              <a:t>[1] </a:t>
            </a:r>
            <a:r>
              <a:rPr lang="en-US" dirty="0" smtClean="0">
                <a:cs typeface="Times New Roman"/>
              </a:rPr>
              <a:t>Mark Davies. “Word frequency data from the Corpus of Contemporary American English (COCA),” </a:t>
            </a:r>
            <a:r>
              <a:rPr lang="en-US" dirty="0">
                <a:cs typeface="Times New Roman"/>
                <a:hlinkClick r:id="rId3"/>
              </a:rPr>
              <a:t>http://www.wordfrequency.info/free.asp</a:t>
            </a:r>
            <a:r>
              <a:rPr lang="en-US" dirty="0" smtClean="0">
                <a:cs typeface="Times New Roman"/>
              </a:rPr>
              <a:t>. </a:t>
            </a:r>
            <a:endParaRPr lang="en-US" dirty="0">
              <a:cs typeface="Times New Roman"/>
            </a:endParaRPr>
          </a:p>
        </p:txBody>
      </p:sp>
      <p:sp>
        <p:nvSpPr>
          <p:cNvPr id="35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17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5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22639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2.59259E-6 C 0.22795 -0.00787 0.23055 -0.01783 0.23646 -0.02431 C 0.23646 -0.02523 0.23802 -0.0301 0.23889 -0.03125 C 0.24045 -0.03357 0.24288 -0.03496 0.24427 -0.03704 C 0.24705 -0.04422 0.25538 -0.05394 0.26232 -0.05926 C 0.26632 -0.06898 0.27847 -0.07639 0.28819 -0.0831 C 0.29097 -0.08519 0.29236 -0.08797 0.29583 -0.09005 C 0.2967 -0.09074 0.29844 -0.09074 0.29982 -0.09097 C 0.30573 -0.09329 0.31128 -0.09653 0.31805 -0.09885 C 0.3243 -0.10162 0.33264 -0.10232 0.33993 -0.10347 C 0.35764 -0.10301 0.36666 -0.10209 0.38264 -0.09769 C 0.39114 -0.09121 0.38715 -0.09329 0.3941 -0.09005 C 0.40486 -0.07778 0.42326 -0.06459 0.42378 -0.04815 C 0.42448 -0.03496 0.42378 -0.02176 0.42378 -0.00834 " pathEditMode="relative" rAng="0" ptsTypes="fffffffffffff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6 L 0.26458 -0.00184 " pathEditMode="relative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00185 C 0.26805 -0.01227 0.28263 -0.02129 0.29357 -0.02592 C 0.29982 -0.02893 0.31232 -0.03518 0.31232 -0.03495 C 0.32413 -0.03472 0.3592 -0.03703 0.375 -0.02778 C 0.38316 -0.02291 0.39114 -0.02014 0.4 -0.01481 C 0.40191 -0.01366 0.40625 -0.01111 0.40625 -0.01088 C 0.41007 -0.00069 0.40538 -0.01041 0.41458 -2.22222E-6 C 0.42118 0.00787 0.42534 0.01505 0.43316 0.02222 C 0.43454 0.0257 0.44357 0.03889 0.44357 0.03912 C 0.44774 0.04954 0.44878 0.06111 0.45208 0.07222 C 0.45382 0.08843 0.45972 0.10579 0.46041 0.12222 C 0.46111 0.13681 0.46041 0.15185 0.46041 0.16667 " pathEditMode="relative" rAng="0" ptsTypes="fffffffffff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6 L 0.30695 -0.00602 " pathEditMode="relative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95 -0.00602 C 0.30886 -0.02431 0.31389 -0.04144 0.31945 -0.05787 C 0.32049 -0.06158 0.32084 -0.06551 0.32223 -0.06898 C 0.32553 -0.07801 0.33021 -0.08773 0.33334 -0.09676 C 0.33976 -0.11644 0.34497 -0.13102 0.35695 -0.14676 C 0.36146 -0.15301 0.37188 -0.15718 0.37778 -0.15972 C 0.37848 -0.16065 0.38577 -0.16806 0.3875 -0.16898 C 0.3915 -0.17153 0.39601 -0.17199 0.4 -0.17454 C 0.41268 -0.1831 0.40695 -0.18079 0.41667 -0.1838 C 0.44098 -0.18218 0.45417 -0.18079 0.47362 -0.16343 C 0.47448 -0.16158 0.47518 -0.15949 0.47639 -0.15787 C 0.47744 -0.15648 0.47934 -0.15602 0.48056 -0.15417 C 0.48143 -0.15278 0.48108 -0.15047 0.48195 -0.14861 C 0.48351 -0.14491 0.48629 -0.1419 0.4875 -0.1375 C 0.48889 -0.13195 0.48959 -0.12616 0.49167 -0.12084 C 0.49844 -0.10278 0.50348 -0.08472 0.50834 -0.06528 C 0.50903 -0.0544 0.51112 -0.04144 0.51112 -0.0301 " pathEditMode="relative" rAng="0" ptsTypes="ffffffffffffffff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6736 0.00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42" grpId="0" animBg="1"/>
      <p:bldP spid="43" grpId="0" animBg="1"/>
      <p:bldP spid="44" grpId="0"/>
      <p:bldP spid="48" grpId="0"/>
      <p:bldP spid="48" grpId="1"/>
      <p:bldP spid="49" grpId="0"/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02432" y="1590908"/>
            <a:ext cx="2301565" cy="64587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i="1" dirty="0" smtClean="0">
                <a:solidFill>
                  <a:srgbClr val="0000FF"/>
                </a:solidFill>
              </a:rPr>
              <a:t>Uniqueness rate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78293"/>
              </p:ext>
            </p:extLst>
          </p:nvPr>
        </p:nvGraphicFramePr>
        <p:xfrm>
          <a:off x="3415097" y="1413101"/>
          <a:ext cx="736632" cy="93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4" name="Equation" r:id="rId4" imgW="342900" imgH="444500" progId="Equation.3">
                  <p:embed/>
                </p:oleObj>
              </mc:Choice>
              <mc:Fallback>
                <p:oleObj name="Equation" r:id="rId4" imgW="342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5097" y="1413101"/>
                        <a:ext cx="736632" cy="934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024727" y="1401102"/>
            <a:ext cx="431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 number of sets obtained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24924" y="1923687"/>
            <a:ext cx="380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 number of consider words</a:t>
            </a:r>
            <a:endParaRPr lang="en-US" sz="2400" dirty="0"/>
          </a:p>
        </p:txBody>
      </p:sp>
      <p:sp>
        <p:nvSpPr>
          <p:cNvPr id="32" name="Rounded Rectangle 31"/>
          <p:cNvSpPr/>
          <p:nvPr/>
        </p:nvSpPr>
        <p:spPr>
          <a:xfrm>
            <a:off x="1187783" y="2450391"/>
            <a:ext cx="4872404" cy="495299"/>
          </a:xfrm>
          <a:prstGeom prst="roundRect">
            <a:avLst/>
          </a:prstGeom>
          <a:solidFill>
            <a:srgbClr val="B7DEE8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Better partitioning (</a:t>
            </a:r>
            <a:r>
              <a:rPr lang="en-US" sz="2400" dirty="0"/>
              <a:t>distinguishability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87769" y="1690200"/>
            <a:ext cx="0" cy="44673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rved Right Arrow 4"/>
          <p:cNvSpPr/>
          <p:nvPr/>
        </p:nvSpPr>
        <p:spPr>
          <a:xfrm>
            <a:off x="795125" y="1913567"/>
            <a:ext cx="241300" cy="809874"/>
          </a:xfrm>
          <a:prstGeom prst="curv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13883"/>
              </p:ext>
            </p:extLst>
          </p:nvPr>
        </p:nvGraphicFramePr>
        <p:xfrm>
          <a:off x="1187769" y="3538759"/>
          <a:ext cx="62037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775"/>
                <a:gridCol w="1753771"/>
                <a:gridCol w="1854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Uniqueness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 rate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Average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 set cardinality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Repetition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Relationship matrix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0" y="693739"/>
            <a:ext cx="4127500" cy="6397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Feature Extraction</a:t>
            </a:r>
          </a:p>
        </p:txBody>
      </p:sp>
      <p:sp>
        <p:nvSpPr>
          <p:cNvPr id="2" name="Oval 1"/>
          <p:cNvSpPr/>
          <p:nvPr/>
        </p:nvSpPr>
        <p:spPr>
          <a:xfrm>
            <a:off x="3835400" y="5257800"/>
            <a:ext cx="3492615" cy="4998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18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40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202" y="1900334"/>
            <a:ext cx="76961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Courier New"/>
              <a:buChar char="o"/>
            </a:pPr>
            <a:r>
              <a:rPr lang="en-US" sz="2400" dirty="0" smtClean="0"/>
              <a:t>A dictionary </a:t>
            </a:r>
            <a:r>
              <a:rPr lang="en-US" sz="2400" b="1" dirty="0"/>
              <a:t>W</a:t>
            </a:r>
            <a:r>
              <a:rPr lang="en-US" sz="2400" dirty="0"/>
              <a:t>={‘among’, ‘apple’, ‘are’, ‘hat’, ‘honey’, ‘hope’, ‘old’, ‘offer’, ‘pen’}.</a:t>
            </a:r>
          </a:p>
          <a:p>
            <a:pPr marL="342900" indent="-342900">
              <a:buSzPct val="75000"/>
              <a:buFont typeface="Courier New"/>
              <a:buChar char="o"/>
            </a:pPr>
            <a:r>
              <a:rPr lang="en-US" sz="2400" dirty="0" smtClean="0"/>
              <a:t>Type in two words: “apple” and “pen”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125" y="1489469"/>
            <a:ext cx="856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Arial"/>
              <a:buChar char="•"/>
            </a:pPr>
            <a:r>
              <a:rPr lang="en-US" sz="2400" dirty="0"/>
              <a:t>Example</a:t>
            </a:r>
            <a:r>
              <a:rPr lang="en-US" sz="2400" dirty="0" smtClean="0"/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903" y="5292553"/>
            <a:ext cx="769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2) </a:t>
            </a:r>
            <a:r>
              <a:rPr lang="en-US" sz="2400" dirty="0" smtClean="0"/>
              <a:t>compute </a:t>
            </a:r>
            <a:r>
              <a:rPr lang="en-US" sz="2400" dirty="0"/>
              <a:t>the </a:t>
            </a:r>
            <a:r>
              <a:rPr lang="en-US" sz="2400" dirty="0" smtClean="0"/>
              <a:t>relationship </a:t>
            </a:r>
            <a:r>
              <a:rPr lang="en-US" sz="2400" dirty="0"/>
              <a:t>matrix for each word in </a:t>
            </a:r>
            <a:r>
              <a:rPr lang="en-US" sz="2400" b="1" dirty="0" smtClean="0"/>
              <a:t>W</a:t>
            </a:r>
            <a:r>
              <a:rPr lang="en-US" sz="2400" dirty="0" smtClean="0"/>
              <a:t>, and compare each with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7" name="Striped Right Arrow 36"/>
          <p:cNvSpPr/>
          <p:nvPr/>
        </p:nvSpPr>
        <p:spPr>
          <a:xfrm>
            <a:off x="3694176" y="5778246"/>
            <a:ext cx="314190" cy="26263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85324" y="5677853"/>
            <a:ext cx="432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Candidates: “apple” and  “offer” 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683692"/>
            <a:ext cx="4133088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Joint Demodulation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3902" y="3181350"/>
            <a:ext cx="6553198" cy="1987550"/>
            <a:chOff x="723902" y="3181350"/>
            <a:chExt cx="6553198" cy="1987550"/>
          </a:xfrm>
        </p:grpSpPr>
        <p:pic>
          <p:nvPicPr>
            <p:cNvPr id="9" name="Picture 8" descr="Screen Shot 2018-10-11 at 1.36.0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261" y="3181350"/>
              <a:ext cx="3116839" cy="198755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5751193" y="3771900"/>
              <a:ext cx="393700" cy="385064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Screen Shot 2018-10-11 at 1.35.4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300" y="3984707"/>
              <a:ext cx="1952238" cy="344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Striped Right Arrow 15"/>
            <p:cNvSpPr/>
            <p:nvPr/>
          </p:nvSpPr>
          <p:spPr>
            <a:xfrm>
              <a:off x="3175000" y="4038346"/>
              <a:ext cx="314190" cy="262636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2" y="3908253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1) 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2388" y="3926131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: </a:t>
              </a:r>
              <a:endParaRPr lang="en-US" sz="2400" dirty="0"/>
            </a:p>
          </p:txBody>
        </p:sp>
        <p:sp>
          <p:nvSpPr>
            <p:cNvPr id="13" name="Isosceles Triangle 12"/>
            <p:cNvSpPr>
              <a:spLocks noChangeAspect="1"/>
            </p:cNvSpPr>
            <p:nvPr/>
          </p:nvSpPr>
          <p:spPr>
            <a:xfrm>
              <a:off x="1600203" y="4369920"/>
              <a:ext cx="168368" cy="10555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>
              <a:spLocks noChangeAspect="1"/>
            </p:cNvSpPr>
            <p:nvPr/>
          </p:nvSpPr>
          <p:spPr>
            <a:xfrm>
              <a:off x="2006603" y="4369920"/>
              <a:ext cx="168368" cy="10555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19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86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945"/>
            <a:ext cx="8229600" cy="4525963"/>
          </a:xfrm>
        </p:spPr>
        <p:txBody>
          <a:bodyPr/>
          <a:lstStyle/>
          <a:p>
            <a:r>
              <a:rPr lang="en-US" dirty="0" smtClean="0"/>
              <a:t>Typing via a keyboard plays a very important role in our daily life. </a:t>
            </a:r>
            <a:endParaRPr lang="en-US" dirty="0"/>
          </a:p>
        </p:txBody>
      </p:sp>
      <p:pic>
        <p:nvPicPr>
          <p:cNvPr id="6" name="Picture 5" descr="j03167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65" y="2986753"/>
            <a:ext cx="3639997" cy="23963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46281" y="2744479"/>
            <a:ext cx="2648419" cy="2836922"/>
            <a:chOff x="5949481" y="2744479"/>
            <a:chExt cx="2648419" cy="2836922"/>
          </a:xfrm>
        </p:grpSpPr>
        <p:grpSp>
          <p:nvGrpSpPr>
            <p:cNvPr id="7" name="Group 6"/>
            <p:cNvGrpSpPr/>
            <p:nvPr/>
          </p:nvGrpSpPr>
          <p:grpSpPr>
            <a:xfrm>
              <a:off x="5949481" y="3895257"/>
              <a:ext cx="1164082" cy="1686144"/>
              <a:chOff x="6381281" y="3971457"/>
              <a:chExt cx="1164082" cy="1686144"/>
            </a:xfrm>
          </p:grpSpPr>
          <p:pic>
            <p:nvPicPr>
              <p:cNvPr id="5" name="Picture 4" descr="Screen Shot 2017-07-28 at 1.06.39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8958">
                <a:off x="6571572" y="3971457"/>
                <a:ext cx="894118" cy="125782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381281" y="5195936"/>
                <a:ext cx="1164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Hacker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170969" y="2744479"/>
              <a:ext cx="2426931" cy="932324"/>
              <a:chOff x="6170969" y="2744479"/>
              <a:chExt cx="2426931" cy="932324"/>
            </a:xfrm>
          </p:grpSpPr>
          <p:sp>
            <p:nvSpPr>
              <p:cNvPr id="9" name="Cloud Callout 8"/>
              <p:cNvSpPr/>
              <p:nvPr/>
            </p:nvSpPr>
            <p:spPr>
              <a:xfrm>
                <a:off x="6288685" y="2744479"/>
                <a:ext cx="2057754" cy="932324"/>
              </a:xfrm>
              <a:prstGeom prst="cloudCallout">
                <a:avLst>
                  <a:gd name="adj1" fmla="val -28748"/>
                  <a:gd name="adj2" fmla="val 82233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0969" y="2807706"/>
                <a:ext cx="24269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What 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are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you typ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ing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?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5" name="Straight Connector 14"/>
          <p:cNvCxnSpPr/>
          <p:nvPr/>
        </p:nvCxnSpPr>
        <p:spPr>
          <a:xfrm>
            <a:off x="5194300" y="4286774"/>
            <a:ext cx="81492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7752" y="1520653"/>
            <a:ext cx="7696198" cy="58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</a:t>
            </a:r>
          </a:p>
          <a:p>
            <a:endParaRPr lang="en-US" sz="2400" dirty="0"/>
          </a:p>
        </p:txBody>
      </p:sp>
      <p:sp>
        <p:nvSpPr>
          <p:cNvPr id="16" name="Striped Right Arrow 15"/>
          <p:cNvSpPr/>
          <p:nvPr/>
        </p:nvSpPr>
        <p:spPr>
          <a:xfrm>
            <a:off x="2391323" y="1685499"/>
            <a:ext cx="314190" cy="26263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21851" y="1560482"/>
            <a:ext cx="537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Candidates: {“hat”, “old”, “are”, “pen”}</a:t>
            </a:r>
            <a:endParaRPr lang="en-US" sz="2400" dirty="0"/>
          </a:p>
        </p:txBody>
      </p:sp>
      <p:pic>
        <p:nvPicPr>
          <p:cNvPr id="18" name="Picture 17" descr="Screen Shot 2018-10-11 at 1.4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8" y="1650738"/>
            <a:ext cx="1232237" cy="33544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85052" y="2770750"/>
            <a:ext cx="769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5) Candidates</a:t>
            </a:r>
            <a:r>
              <a:rPr lang="en-US" sz="2400" dirty="0"/>
              <a:t> </a:t>
            </a:r>
            <a:r>
              <a:rPr lang="en-US" sz="2400" b="1" dirty="0" smtClean="0"/>
              <a:t>T </a:t>
            </a:r>
            <a:r>
              <a:rPr lang="en-US" sz="2400" dirty="0" smtClean="0"/>
              <a:t>of the two-word sequence,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6) Generate the relationship matrix for each new candidate in </a:t>
            </a:r>
            <a:r>
              <a:rPr lang="en-US" sz="2400" b="1" dirty="0" smtClean="0"/>
              <a:t>T</a:t>
            </a:r>
            <a:r>
              <a:rPr lang="en-US" sz="2400" dirty="0" smtClean="0"/>
              <a:t> and compare it with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new</a:t>
            </a:r>
            <a:endParaRPr lang="en-US" sz="2400" i="1" baseline="-25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69901" y="3203582"/>
            <a:ext cx="820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{“apple||hat”, “apple||old”, “apple||are”, “apple||pen”,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96901" y="3624914"/>
            <a:ext cx="820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“offer||hat”, “offer||old”, “offer||are”, “offer||pen”}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3702" y="215972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4) </a:t>
            </a:r>
            <a:endParaRPr lang="en-US" sz="2400" dirty="0"/>
          </a:p>
        </p:txBody>
      </p:sp>
      <p:pic>
        <p:nvPicPr>
          <p:cNvPr id="38" name="Picture 37" descr="Screen Shot 2018-10-11 at 1.35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2244169"/>
            <a:ext cx="1952238" cy="344513"/>
          </a:xfrm>
          <a:prstGeom prst="rect">
            <a:avLst/>
          </a:prstGeom>
          <a:ln>
            <a:noFill/>
          </a:ln>
        </p:spPr>
      </p:pic>
      <p:pic>
        <p:nvPicPr>
          <p:cNvPr id="41" name="Picture 40" descr="Screen Shot 2018-10-11 at 1.4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42" y="2271173"/>
            <a:ext cx="1259669" cy="342909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2667000" y="214195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||</a:t>
            </a:r>
            <a:endParaRPr lang="en-US" sz="2400" dirty="0"/>
          </a:p>
        </p:txBody>
      </p:sp>
      <p:sp>
        <p:nvSpPr>
          <p:cNvPr id="43" name="Striped Right Arrow 42"/>
          <p:cNvSpPr/>
          <p:nvPr/>
        </p:nvSpPr>
        <p:spPr>
          <a:xfrm>
            <a:off x="4310724" y="2273054"/>
            <a:ext cx="314190" cy="26263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697312" y="2148139"/>
            <a:ext cx="114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new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1841501" y="5065448"/>
            <a:ext cx="205656" cy="37804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683692"/>
            <a:ext cx="4133088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Joint Demodulation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8256" y="5478812"/>
            <a:ext cx="3550412" cy="4616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 Final result: “apple||pen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sp>
        <p:nvSpPr>
          <p:cNvPr id="19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20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36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26" grpId="0"/>
      <p:bldP spid="33" grpId="0"/>
      <p:bldP spid="37" grpId="0"/>
      <p:bldP spid="42" grpId="0"/>
      <p:bldP spid="43" grpId="0" animBg="1"/>
      <p:bldP spid="44" grpId="0"/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6736" y="1510236"/>
            <a:ext cx="7712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Arial"/>
              <a:buChar char="•"/>
            </a:pPr>
            <a:r>
              <a:rPr lang="en-US" sz="2800" dirty="0" smtClean="0"/>
              <a:t>Input</a:t>
            </a:r>
            <a:r>
              <a:rPr lang="en-US" sz="2800" dirty="0"/>
              <a:t>: </a:t>
            </a:r>
            <a:endParaRPr lang="en-US" sz="2800" dirty="0" smtClean="0"/>
          </a:p>
          <a:p>
            <a:pPr marL="914400" lvl="1" indent="-457200">
              <a:buClr>
                <a:srgbClr val="0000FF"/>
              </a:buClr>
              <a:buSzPct val="70000"/>
              <a:buFont typeface="Wingdings" charset="2"/>
              <a:buChar char="Ø"/>
            </a:pP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CSI word groups </a:t>
            </a:r>
            <a:r>
              <a:rPr lang="en-US" sz="2400" b="1" dirty="0"/>
              <a:t>S </a:t>
            </a:r>
            <a:r>
              <a:rPr lang="en-US" sz="2400" dirty="0"/>
              <a:t>= {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mr-IN" sz="2400" dirty="0"/>
              <a:t>…</a:t>
            </a:r>
            <a:r>
              <a:rPr lang="en-US" sz="2400" dirty="0"/>
              <a:t>, </a:t>
            </a:r>
            <a:r>
              <a:rPr lang="en-US" sz="2400" i="1" dirty="0" err="1"/>
              <a:t>S</a:t>
            </a:r>
            <a:r>
              <a:rPr lang="en-US" sz="2400" baseline="-25000" dirty="0" err="1"/>
              <a:t>m</a:t>
            </a:r>
            <a:r>
              <a:rPr lang="en-US" sz="2400" dirty="0"/>
              <a:t>}</a:t>
            </a:r>
            <a:r>
              <a:rPr lang="en-US" sz="2400" dirty="0" smtClean="0"/>
              <a:t>;</a:t>
            </a:r>
          </a:p>
          <a:p>
            <a:pPr marL="914400" lvl="1" indent="-457200">
              <a:buClr>
                <a:srgbClr val="0000FF"/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dictionary </a:t>
            </a:r>
            <a:r>
              <a:rPr lang="en-US" sz="2400" dirty="0"/>
              <a:t>with </a:t>
            </a:r>
            <a:r>
              <a:rPr lang="en-US" sz="2400" i="1" dirty="0"/>
              <a:t>q</a:t>
            </a:r>
            <a:r>
              <a:rPr lang="en-US" sz="2400" dirty="0"/>
              <a:t> words </a:t>
            </a:r>
            <a:r>
              <a:rPr lang="en-US" sz="2400" b="1" dirty="0"/>
              <a:t>W </a:t>
            </a:r>
            <a:r>
              <a:rPr lang="en-US" sz="2400" dirty="0"/>
              <a:t>= {</a:t>
            </a:r>
            <a:r>
              <a:rPr lang="en-US" sz="2400" i="1" dirty="0"/>
              <a:t>W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mr-IN" sz="2400" dirty="0"/>
              <a:t>…</a:t>
            </a:r>
            <a:r>
              <a:rPr lang="en-US" sz="2400" dirty="0"/>
              <a:t>, </a:t>
            </a:r>
            <a:r>
              <a:rPr lang="en-US" sz="2400" i="1" dirty="0" err="1"/>
              <a:t>W</a:t>
            </a:r>
            <a:r>
              <a:rPr lang="en-US" sz="2400" baseline="-25000" dirty="0" err="1"/>
              <a:t>q</a:t>
            </a:r>
            <a:r>
              <a:rPr lang="en-US" sz="2400" dirty="0" smtClean="0"/>
              <a:t>}</a:t>
            </a:r>
          </a:p>
          <a:p>
            <a:pPr marL="342900" indent="-342900">
              <a:buSzPct val="80000"/>
              <a:buFont typeface="Arial"/>
              <a:buChar char="•"/>
            </a:pPr>
            <a:r>
              <a:rPr lang="en-US" sz="2800" dirty="0" smtClean="0"/>
              <a:t>Output</a:t>
            </a:r>
            <a:r>
              <a:rPr lang="en-US" sz="2800" dirty="0"/>
              <a:t>: </a:t>
            </a:r>
          </a:p>
          <a:p>
            <a:pPr marL="914400" lvl="1" indent="-457200">
              <a:buClr>
                <a:srgbClr val="0000FF"/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corresponding phrase of </a:t>
            </a:r>
            <a:r>
              <a:rPr lang="en-US" sz="2400" i="1" dirty="0"/>
              <a:t>m</a:t>
            </a:r>
            <a:r>
              <a:rPr lang="en-US" sz="2400" dirty="0"/>
              <a:t> words </a:t>
            </a:r>
            <a:endParaRPr lang="en-US" sz="2400" dirty="0" smtClean="0"/>
          </a:p>
          <a:p>
            <a:pPr marL="914400" lvl="1" indent="-457200">
              <a:buClr>
                <a:srgbClr val="0000FF"/>
              </a:buClr>
              <a:buSzPct val="70000"/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SzPct val="80000"/>
              <a:buFont typeface="Arial"/>
              <a:buChar char="•"/>
            </a:pPr>
            <a:r>
              <a:rPr lang="en-US" sz="2800" dirty="0" smtClean="0"/>
              <a:t>Observation: </a:t>
            </a:r>
            <a:endParaRPr lang="en-US" sz="2800" dirty="0"/>
          </a:p>
          <a:p>
            <a:pPr marL="914400" lvl="1" indent="-457200">
              <a:buClr>
                <a:srgbClr val="0000FF"/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each </a:t>
            </a:r>
            <a:r>
              <a:rPr lang="en-US" sz="2400" dirty="0"/>
              <a:t>CSI word group =&gt; multiple candidate </a:t>
            </a:r>
            <a:r>
              <a:rPr lang="en-US" sz="2400" dirty="0" smtClean="0"/>
              <a:t>words</a:t>
            </a:r>
            <a:endParaRPr lang="en-US" sz="2400" dirty="0"/>
          </a:p>
          <a:p>
            <a:pPr marL="914400" lvl="1" indent="-457200">
              <a:buClr>
                <a:srgbClr val="0000FF"/>
              </a:buClr>
              <a:buSzPct val="70000"/>
              <a:buFont typeface="Wingdings" charset="2"/>
              <a:buChar char="Ø"/>
            </a:pPr>
            <a:r>
              <a:rPr lang="en-US" sz="2400" dirty="0" smtClean="0"/>
              <a:t>each </a:t>
            </a:r>
            <a:r>
              <a:rPr lang="en-US" sz="2400" dirty="0"/>
              <a:t>candidate =&gt; </a:t>
            </a:r>
            <a:r>
              <a:rPr lang="en-US" sz="2400" dirty="0">
                <a:solidFill>
                  <a:srgbClr val="0000FF"/>
                </a:solidFill>
              </a:rPr>
              <a:t>&lt;CSI sample, letter&gt; </a:t>
            </a:r>
            <a:r>
              <a:rPr lang="en-US" sz="2400" dirty="0"/>
              <a:t>mapping info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83692"/>
            <a:ext cx="4133088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Joint Demodulation</a:t>
            </a:r>
          </a:p>
        </p:txBody>
      </p:sp>
      <p:sp>
        <p:nvSpPr>
          <p:cNvPr id="5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21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09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447800" y="2620275"/>
            <a:ext cx="5071363" cy="55870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498" y="1549925"/>
            <a:ext cx="8039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1: find initial candidate words for each CSI word group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262027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baseline="-25000" dirty="0" smtClean="0"/>
              <a:t>CSI word group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33433" y="2630180"/>
            <a:ext cx="1252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baseline="-25000" dirty="0" smtClean="0"/>
              <a:t>each word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04900" y="3441700"/>
            <a:ext cx="75565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=</a:t>
            </a:r>
            <a:r>
              <a:rPr lang="en-US" sz="2400" dirty="0" smtClean="0"/>
              <a:t>&gt; </a:t>
            </a:r>
            <a:r>
              <a:rPr lang="en-US" sz="2400" dirty="0" smtClean="0">
                <a:solidFill>
                  <a:srgbClr val="0000FF"/>
                </a:solidFill>
              </a:rPr>
              <a:t>match</a:t>
            </a:r>
            <a:r>
              <a:rPr lang="en-US" sz="2400" dirty="0" smtClean="0"/>
              <a:t>, add the word as </a:t>
            </a:r>
            <a:r>
              <a:rPr lang="en-US" sz="2400" dirty="0" smtClean="0">
                <a:solidFill>
                  <a:srgbClr val="0000FF"/>
                </a:solidFill>
              </a:rPr>
              <a:t>a candidate</a:t>
            </a:r>
            <a:r>
              <a:rPr lang="en-US" sz="2400" dirty="0" smtClean="0"/>
              <a:t>;</a:t>
            </a:r>
          </a:p>
          <a:p>
            <a:r>
              <a:rPr lang="zh-CN" altLang="en-US" sz="2400" dirty="0" smtClean="0">
                <a:solidFill>
                  <a:srgbClr val="EA0000"/>
                </a:solidFill>
              </a:rPr>
              <a:t> </a:t>
            </a:r>
            <a:r>
              <a:rPr lang="en-US" sz="2400" dirty="0" smtClean="0">
                <a:solidFill>
                  <a:srgbClr val="EA0000"/>
                </a:solidFill>
              </a:rPr>
              <a:t>no match</a:t>
            </a:r>
            <a:r>
              <a:rPr lang="en-US" sz="2400" dirty="0" smtClean="0"/>
              <a:t>, add the CSI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word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group</a:t>
            </a:r>
            <a:r>
              <a:rPr lang="en-US" sz="2400" dirty="0" smtClean="0"/>
              <a:t> to the </a:t>
            </a:r>
            <a:r>
              <a:rPr lang="en-US" sz="2400" dirty="0" smtClean="0">
                <a:solidFill>
                  <a:srgbClr val="EA0000"/>
                </a:solidFill>
              </a:rPr>
              <a:t>“</a:t>
            </a:r>
            <a:r>
              <a:rPr lang="en-US" sz="2400" dirty="0" err="1" smtClean="0">
                <a:solidFill>
                  <a:srgbClr val="EA0000"/>
                </a:solidFill>
              </a:rPr>
              <a:t>undemodulated</a:t>
            </a:r>
            <a:r>
              <a:rPr lang="en-US" sz="2400" dirty="0" smtClean="0">
                <a:solidFill>
                  <a:srgbClr val="EA0000"/>
                </a:solidFill>
              </a:rPr>
              <a:t> set” </a:t>
            </a:r>
            <a:r>
              <a:rPr lang="en-US" sz="2400" b="1" dirty="0" smtClean="0">
                <a:solidFill>
                  <a:srgbClr val="EA0000"/>
                </a:solidFill>
              </a:rPr>
              <a:t>U </a:t>
            </a:r>
            <a:endParaRPr lang="en-US" sz="2400" b="1" dirty="0">
              <a:solidFill>
                <a:srgbClr val="EA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86100" y="2924513"/>
            <a:ext cx="214733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467100" y="2690125"/>
            <a:ext cx="1357376" cy="4495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683692"/>
            <a:ext cx="4133088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Joint Demodulation</a:t>
            </a:r>
          </a:p>
        </p:txBody>
      </p:sp>
      <p:sp>
        <p:nvSpPr>
          <p:cNvPr id="12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22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84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3" grpId="0"/>
      <p:bldP spid="4" grpId="0"/>
      <p:bldP spid="9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87507" y="4300010"/>
            <a:ext cx="6211342" cy="57699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498" y="1410225"/>
            <a:ext cx="82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2 (iteratively):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011731"/>
            <a:ext cx="73025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=</a:t>
            </a:r>
            <a:r>
              <a:rPr lang="en-US" sz="2400" dirty="0" smtClean="0"/>
              <a:t>&gt; </a:t>
            </a:r>
            <a:r>
              <a:rPr lang="en-US" sz="2400" dirty="0" smtClean="0">
                <a:solidFill>
                  <a:srgbClr val="0000FF"/>
                </a:solidFill>
              </a:rPr>
              <a:t>match</a:t>
            </a:r>
            <a:r>
              <a:rPr lang="en-US" sz="2400" dirty="0" smtClean="0"/>
              <a:t>, add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ij</a:t>
            </a:r>
            <a:r>
              <a:rPr lang="en-US" sz="2400" dirty="0"/>
              <a:t>||</a:t>
            </a:r>
            <a:r>
              <a:rPr lang="en-US" sz="2400" i="1" dirty="0" err="1">
                <a:sym typeface="Wingdings"/>
              </a:rPr>
              <a:t>S</a:t>
            </a:r>
            <a:r>
              <a:rPr lang="en-US" sz="2400" i="1" baseline="-25000" dirty="0" err="1"/>
              <a:t>ik</a:t>
            </a:r>
            <a:r>
              <a:rPr lang="en-US" sz="2400" i="1" baseline="-25000" dirty="0"/>
              <a:t> </a:t>
            </a:r>
            <a:r>
              <a:rPr lang="en-US" sz="2400" dirty="0" smtClean="0"/>
              <a:t>as </a:t>
            </a:r>
            <a:r>
              <a:rPr lang="en-US" sz="2400" dirty="0" smtClean="0">
                <a:solidFill>
                  <a:srgbClr val="0000FF"/>
                </a:solidFill>
              </a:rPr>
              <a:t>a candidate for 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baseline="-25000" dirty="0" smtClean="0">
                <a:solidFill>
                  <a:srgbClr val="0000FF"/>
                </a:solidFill>
              </a:rPr>
              <a:t>+1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;</a:t>
            </a:r>
          </a:p>
          <a:p>
            <a:r>
              <a:rPr lang="en-US" sz="2400" dirty="0" smtClean="0">
                <a:solidFill>
                  <a:srgbClr val="EA0000"/>
                </a:solidFill>
              </a:rPr>
              <a:t>no match</a:t>
            </a:r>
            <a:r>
              <a:rPr lang="en-US" sz="2400" dirty="0" smtClean="0"/>
              <a:t>, add </a:t>
            </a:r>
            <a:r>
              <a:rPr lang="en-US" sz="2400" i="1" dirty="0" smtClean="0">
                <a:sym typeface="Wingdings"/>
              </a:rPr>
              <a:t>S</a:t>
            </a:r>
            <a:r>
              <a:rPr lang="en-US" sz="2400" i="1" baseline="-25000" dirty="0" smtClean="0">
                <a:sym typeface="Wingdings"/>
              </a:rPr>
              <a:t>i </a:t>
            </a:r>
            <a:r>
              <a:rPr lang="en-US" sz="2400" dirty="0" smtClean="0"/>
              <a:t>to</a:t>
            </a:r>
            <a:r>
              <a:rPr lang="en-US" sz="2400" dirty="0" smtClean="0">
                <a:solidFill>
                  <a:srgbClr val="EA0000"/>
                </a:solidFill>
              </a:rPr>
              <a:t> </a:t>
            </a:r>
            <a:r>
              <a:rPr lang="en-US" sz="2400" b="1" dirty="0" smtClean="0">
                <a:solidFill>
                  <a:srgbClr val="EA0000"/>
                </a:solidFill>
              </a:rPr>
              <a:t>U </a:t>
            </a:r>
            <a:r>
              <a:rPr lang="en-US" sz="2400" dirty="0" smtClean="0">
                <a:solidFill>
                  <a:srgbClr val="000000"/>
                </a:solidFill>
              </a:rPr>
              <a:t>and</a:t>
            </a:r>
            <a:r>
              <a:rPr lang="en-US" sz="2400" b="1" dirty="0" smtClean="0">
                <a:solidFill>
                  <a:srgbClr val="EA0000"/>
                </a:solidFill>
              </a:rPr>
              <a:t> skip </a:t>
            </a:r>
            <a:r>
              <a:rPr lang="en-US" sz="2400" dirty="0" smtClean="0"/>
              <a:t>to</a:t>
            </a:r>
            <a:r>
              <a:rPr lang="en-US" sz="2400" b="1" dirty="0" smtClean="0"/>
              <a:t> </a:t>
            </a:r>
            <a:r>
              <a:rPr lang="en-US" sz="2400" i="1" dirty="0" smtClean="0">
                <a:sym typeface="Wingdings"/>
              </a:rPr>
              <a:t>S</a:t>
            </a:r>
            <a:r>
              <a:rPr lang="en-US" sz="2400" i="1" baseline="-25000" dirty="0" smtClean="0">
                <a:sym typeface="Wingdings"/>
              </a:rPr>
              <a:t>i</a:t>
            </a:r>
            <a:r>
              <a:rPr lang="en-US" sz="2400" baseline="-25000" dirty="0" smtClean="0">
                <a:sym typeface="Wingdings"/>
              </a:rPr>
              <a:t>+1</a:t>
            </a:r>
            <a:r>
              <a:rPr lang="en-US" sz="2400" i="1" baseline="-25000" dirty="0" smtClean="0">
                <a:sym typeface="Wingdings"/>
              </a:rPr>
              <a:t>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0098" y="1933445"/>
            <a:ext cx="8013702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: concatenation of the first </a:t>
            </a:r>
            <a:r>
              <a:rPr lang="en-US" sz="2400" i="1" dirty="0" smtClean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-1 demodulated CSI word groups; candidates for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i</a:t>
            </a:r>
            <a:r>
              <a:rPr lang="en-US" sz="2400" i="1" dirty="0" smtClean="0">
                <a:sym typeface="Wingdings"/>
              </a:rPr>
              <a:t>  </a:t>
            </a:r>
            <a:r>
              <a:rPr lang="en-US" sz="2400" dirty="0" smtClean="0"/>
              <a:t>are {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1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i="1" dirty="0" smtClean="0"/>
              <a:t> T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</a:t>
            </a:r>
            <a:r>
              <a:rPr lang="mr-IN" sz="2400" dirty="0" smtClean="0"/>
              <a:t>…</a:t>
            </a:r>
            <a:r>
              <a:rPr lang="en-US" sz="2400" dirty="0" smtClean="0"/>
              <a:t>,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ip </a:t>
            </a:r>
            <a:r>
              <a:rPr lang="en-US" sz="2400" dirty="0" smtClean="0"/>
              <a:t>}</a:t>
            </a:r>
            <a:endParaRPr lang="en-US" sz="2400" baseline="-25000" dirty="0" smtClean="0">
              <a:sym typeface="Wingdings"/>
            </a:endParaRPr>
          </a:p>
          <a:p>
            <a:pPr marL="457200" indent="-457200">
              <a:lnSpc>
                <a:spcPct val="120000"/>
              </a:lnSpc>
              <a:buFontTx/>
              <a:buAutoNum type="alphaLcParenBoth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S</a:t>
            </a:r>
            <a:r>
              <a:rPr lang="en-US" sz="2400" i="1" baseline="-25000" dirty="0" smtClean="0">
                <a:sym typeface="Wingdings"/>
              </a:rPr>
              <a:t>i </a:t>
            </a:r>
            <a:r>
              <a:rPr lang="en-US" sz="2400" dirty="0">
                <a:sym typeface="Wingdings"/>
              </a:rPr>
              <a:t>:</a:t>
            </a:r>
            <a:r>
              <a:rPr lang="en-US" sz="2400" dirty="0" smtClean="0">
                <a:sym typeface="Wingdings"/>
              </a:rPr>
              <a:t> the </a:t>
            </a:r>
            <a:r>
              <a:rPr lang="en-US" sz="2400" i="1" dirty="0" err="1" smtClean="0">
                <a:sym typeface="Wingdings"/>
              </a:rPr>
              <a:t>i-</a:t>
            </a:r>
            <a:r>
              <a:rPr lang="en-US" sz="2400" dirty="0" err="1" smtClean="0">
                <a:sym typeface="Wingdings"/>
              </a:rPr>
              <a:t>th</a:t>
            </a:r>
            <a:r>
              <a:rPr lang="en-US" sz="2400" dirty="0" smtClean="0">
                <a:sym typeface="Wingdings"/>
              </a:rPr>
              <a:t> CSI word group</a:t>
            </a:r>
            <a:r>
              <a:rPr lang="en-US" sz="2400" dirty="0">
                <a:sym typeface="Wingdings"/>
              </a:rPr>
              <a:t>; </a:t>
            </a: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candidates for </a:t>
            </a:r>
            <a:r>
              <a:rPr lang="en-US" sz="2400" i="1" dirty="0">
                <a:sym typeface="Wingdings"/>
              </a:rPr>
              <a:t>S</a:t>
            </a:r>
            <a:r>
              <a:rPr lang="en-US" sz="2400" i="1" baseline="-25000" dirty="0">
                <a:sym typeface="Wingdings"/>
              </a:rPr>
              <a:t>i  </a:t>
            </a:r>
            <a:r>
              <a:rPr lang="en-US" sz="2400" dirty="0">
                <a:sym typeface="Wingdings"/>
              </a:rPr>
              <a:t>are </a:t>
            </a:r>
            <a:r>
              <a:rPr lang="en-US" sz="2400" dirty="0"/>
              <a:t>{</a:t>
            </a:r>
            <a:r>
              <a:rPr lang="en-US" sz="2400" i="1" dirty="0"/>
              <a:t>S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1</a:t>
            </a:r>
            <a:r>
              <a:rPr lang="en-US" sz="2400" i="1" baseline="-25000" dirty="0"/>
              <a:t> 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2</a:t>
            </a:r>
            <a:r>
              <a:rPr lang="en-US" sz="2400" i="1" baseline="-25000" dirty="0"/>
              <a:t> </a:t>
            </a:r>
            <a:r>
              <a:rPr lang="en-US" sz="2400" dirty="0"/>
              <a:t>,</a:t>
            </a:r>
            <a:r>
              <a:rPr lang="mr-IN" sz="2400" dirty="0"/>
              <a:t>…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iq</a:t>
            </a:r>
            <a:r>
              <a:rPr lang="en-US" sz="2400" i="1" baseline="-25000" dirty="0"/>
              <a:t> </a:t>
            </a:r>
            <a:r>
              <a:rPr lang="en-US" sz="2400" dirty="0"/>
              <a:t>}   (by step 1</a:t>
            </a:r>
            <a:r>
              <a:rPr lang="en-US" sz="2400" dirty="0" smtClean="0"/>
              <a:t>)</a:t>
            </a:r>
            <a:endParaRPr lang="en-US" sz="2400" dirty="0" smtClean="0">
              <a:sym typeface="Wingdings"/>
            </a:endParaRPr>
          </a:p>
          <a:p>
            <a:pPr marL="457200" indent="-457200">
              <a:lnSpc>
                <a:spcPct val="120000"/>
              </a:lnSpc>
              <a:buFontTx/>
              <a:buAutoNum type="alphaLcParenBoth"/>
            </a:pPr>
            <a:r>
              <a:rPr lang="en-US" sz="2400" dirty="0"/>
              <a:t>F</a:t>
            </a:r>
            <a:r>
              <a:rPr lang="en-US" sz="2400" dirty="0" smtClean="0"/>
              <a:t>ind new candidates for concatenated CSI word groups</a:t>
            </a:r>
            <a:endParaRPr lang="en-US" sz="2400" baseline="-25000" dirty="0">
              <a:sym typeface="Wingding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4800" y="4312710"/>
            <a:ext cx="6313465" cy="581054"/>
            <a:chOff x="2120900" y="4782610"/>
            <a:chExt cx="6313465" cy="581054"/>
          </a:xfrm>
        </p:grpSpPr>
        <p:sp>
          <p:nvSpPr>
            <p:cNvPr id="15" name="TextBox 14"/>
            <p:cNvSpPr txBox="1"/>
            <p:nvPr/>
          </p:nvSpPr>
          <p:spPr>
            <a:xfrm>
              <a:off x="2120900" y="4782610"/>
              <a:ext cx="35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50933" y="4792515"/>
              <a:ext cx="3671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403600" y="5048748"/>
              <a:ext cx="2147333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3784600" y="4833410"/>
              <a:ext cx="1357376" cy="4495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Compare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5524" y="4910066"/>
              <a:ext cx="70743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i="1" dirty="0"/>
                <a:t>T</a:t>
              </a:r>
              <a:r>
                <a:rPr lang="en-US" i="1" baseline="-25000" dirty="0"/>
                <a:t>i</a:t>
              </a:r>
              <a:r>
                <a:rPr lang="en-US" dirty="0"/>
                <a:t>||</a:t>
              </a:r>
              <a:r>
                <a:rPr lang="en-US" i="1" dirty="0" smtClean="0">
                  <a:sym typeface="Wingdings"/>
                </a:rPr>
                <a:t>S</a:t>
              </a:r>
              <a:r>
                <a:rPr lang="en-US" i="1" baseline="-25000" dirty="0">
                  <a:sym typeface="Wingdings"/>
                </a:rPr>
                <a:t>I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53016" y="4948166"/>
              <a:ext cx="268134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i="1" dirty="0" err="1"/>
                <a:t>T</a:t>
              </a:r>
              <a:r>
                <a:rPr lang="en-US" i="1" baseline="-25000" dirty="0" err="1"/>
                <a:t>ij</a:t>
              </a:r>
              <a:r>
                <a:rPr lang="en-US" dirty="0" smtClean="0"/>
                <a:t>|</a:t>
              </a:r>
              <a:r>
                <a:rPr lang="en-US" dirty="0"/>
                <a:t>|</a:t>
              </a:r>
              <a:r>
                <a:rPr lang="en-US" i="1" dirty="0" err="1" smtClean="0">
                  <a:sym typeface="Wingdings"/>
                </a:rPr>
                <a:t>S</a:t>
              </a:r>
              <a:r>
                <a:rPr lang="en-US" i="1" baseline="-25000" dirty="0" err="1" smtClean="0"/>
                <a:t>ik</a:t>
              </a:r>
              <a:r>
                <a:rPr lang="en-US" i="1" baseline="-25000" dirty="0" smtClean="0"/>
                <a:t>  </a:t>
              </a:r>
              <a:r>
                <a:rPr lang="en-US" dirty="0" smtClean="0"/>
                <a:t>(1&lt;=j&lt;=</a:t>
              </a:r>
              <a:r>
                <a:rPr lang="en-US" i="1" dirty="0" smtClean="0"/>
                <a:t>p</a:t>
              </a:r>
              <a:r>
                <a:rPr lang="en-US" dirty="0" smtClean="0"/>
                <a:t>, 1&lt;=</a:t>
              </a:r>
              <a:r>
                <a:rPr lang="en-US" i="1" dirty="0" smtClean="0"/>
                <a:t>k</a:t>
              </a:r>
              <a:r>
                <a:rPr lang="en-US" dirty="0" smtClean="0"/>
                <a:t>&lt;=</a:t>
              </a:r>
              <a:r>
                <a:rPr lang="en-US" i="1" dirty="0" smtClean="0"/>
                <a:t>q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0" y="683692"/>
            <a:ext cx="4133088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Joint Demodulation</a:t>
            </a:r>
          </a:p>
        </p:txBody>
      </p:sp>
      <p:sp>
        <p:nvSpPr>
          <p:cNvPr id="22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23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46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0924" y="1459436"/>
            <a:ext cx="890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Arial"/>
              <a:buChar char="•"/>
            </a:pPr>
            <a:r>
              <a:rPr lang="en-US" sz="2800" dirty="0" smtClean="0"/>
              <a:t>Alphabet matching: the mapping can be applied to the remaining CSI word groups and those in </a:t>
            </a:r>
            <a:r>
              <a:rPr lang="en-US" sz="2800" b="1" dirty="0" smtClean="0"/>
              <a:t>U</a:t>
            </a:r>
            <a:endParaRPr lang="en-US" sz="2800" b="1" dirty="0"/>
          </a:p>
        </p:txBody>
      </p:sp>
      <p:pic>
        <p:nvPicPr>
          <p:cNvPr id="2" name="Picture 1" descr="Screen Shot 2018-10-11 at 11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" y="3454399"/>
            <a:ext cx="7416275" cy="25498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5453" y="2471002"/>
            <a:ext cx="796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Ø"/>
            </a:pPr>
            <a:r>
              <a:rPr lang="en-US" sz="2400" dirty="0" smtClean="0"/>
              <a:t>Example: the user types “deed” || “would” after the mapping is established;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83692"/>
            <a:ext cx="4133088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Joint Demodulation</a:t>
            </a:r>
          </a:p>
        </p:txBody>
      </p:sp>
      <p:sp>
        <p:nvSpPr>
          <p:cNvPr id="9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24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63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85665" y="2395314"/>
            <a:ext cx="188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CSI sample for the letter    </a:t>
            </a:r>
            <a:endParaRPr lang="en-US" sz="2400" i="1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-1" y="710146"/>
            <a:ext cx="7974429" cy="639762"/>
          </a:xfrm>
          <a:prstGeom prst="rect">
            <a:avLst/>
          </a:prstGeom>
          <a:solidFill>
            <a:srgbClr val="B7DEE8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Error/Non-Alphabetical Characters </a:t>
            </a:r>
            <a:r>
              <a:rPr lang="en-US" dirty="0" smtClean="0"/>
              <a:t>Tolerance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0829" y="2328672"/>
            <a:ext cx="251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of CSI samples for the letter   </a:t>
            </a:r>
            <a:endParaRPr lang="en-US" sz="24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44896" y="2007109"/>
            <a:ext cx="632433" cy="698498"/>
            <a:chOff x="5959296" y="2807209"/>
            <a:chExt cx="632433" cy="698498"/>
          </a:xfrm>
        </p:grpSpPr>
        <p:sp>
          <p:nvSpPr>
            <p:cNvPr id="17" name="Left Bracket 16"/>
            <p:cNvSpPr/>
            <p:nvPr/>
          </p:nvSpPr>
          <p:spPr>
            <a:xfrm>
              <a:off x="5959296" y="2807209"/>
              <a:ext cx="134686" cy="698498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eft Bracket 17"/>
            <p:cNvSpPr/>
            <p:nvPr/>
          </p:nvSpPr>
          <p:spPr>
            <a:xfrm flipH="1">
              <a:off x="6456178" y="2823972"/>
              <a:ext cx="135551" cy="681735"/>
            </a:xfrm>
            <a:prstGeom prst="leftBracket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217176" y="3116580"/>
              <a:ext cx="317500" cy="317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96526" y="3022092"/>
              <a:ext cx="317500" cy="317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007626" y="3148838"/>
              <a:ext cx="317500" cy="317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07626" y="3095244"/>
              <a:ext cx="317500" cy="317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04476" y="2964180"/>
              <a:ext cx="317500" cy="317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3168670" y="2541432"/>
            <a:ext cx="317500" cy="3175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75576" y="2316480"/>
            <a:ext cx="1469320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4022465" y="2155421"/>
            <a:ext cx="2965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X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Left-Right Arrow Callout 46"/>
          <p:cNvSpPr/>
          <p:nvPr/>
        </p:nvSpPr>
        <p:spPr>
          <a:xfrm>
            <a:off x="2567978" y="3932535"/>
            <a:ext cx="3837864" cy="838200"/>
          </a:xfrm>
          <a:prstGeom prst="leftRight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600" y="4100541"/>
            <a:ext cx="1852126" cy="461665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Consequence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9800" y="3945234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Have </a:t>
            </a:r>
            <a:r>
              <a:rPr lang="en-US" sz="2400" dirty="0" smtClean="0"/>
              <a:t>no candidates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40742" y="3918971"/>
            <a:ext cx="198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Match with invalid words </a:t>
            </a:r>
          </a:p>
        </p:txBody>
      </p:sp>
      <p:sp>
        <p:nvSpPr>
          <p:cNvPr id="3" name="Down Arrow 2"/>
          <p:cNvSpPr/>
          <p:nvPr/>
        </p:nvSpPr>
        <p:spPr>
          <a:xfrm>
            <a:off x="1600200" y="4776231"/>
            <a:ext cx="203200" cy="265669"/>
          </a:xfrm>
          <a:prstGeom prst="downArrow">
            <a:avLst/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099300" y="4776231"/>
            <a:ext cx="203200" cy="265669"/>
          </a:xfrm>
          <a:prstGeom prst="downArrow">
            <a:avLst/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170" y="5040868"/>
            <a:ext cx="2565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Add </a:t>
            </a:r>
            <a:r>
              <a:rPr lang="en-US" sz="2400" dirty="0"/>
              <a:t>the </a:t>
            </a:r>
            <a:r>
              <a:rPr lang="en-US" altLang="zh-CN" sz="2400" dirty="0" smtClean="0"/>
              <a:t>CSI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word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group</a:t>
            </a:r>
            <a:r>
              <a:rPr lang="en-US" sz="2400" dirty="0" smtClean="0"/>
              <a:t> </a:t>
            </a:r>
            <a:r>
              <a:rPr lang="en-US" sz="2400" dirty="0"/>
              <a:t>to the </a:t>
            </a:r>
            <a:r>
              <a:rPr lang="en-US" sz="2400" dirty="0" smtClean="0"/>
              <a:t>set </a:t>
            </a:r>
            <a:r>
              <a:rPr lang="en-US" sz="2400" b="1" dirty="0"/>
              <a:t>U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20276" y="5040868"/>
            <a:ext cx="2985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0000"/>
                </a:solidFill>
              </a:rPr>
              <a:t>Cascading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discovery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failures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277652" y="5346702"/>
            <a:ext cx="2440668" cy="206244"/>
          </a:xfrm>
          <a:prstGeom prst="leftArrow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1725" y="1408636"/>
            <a:ext cx="77127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Arial"/>
              <a:buChar char="•"/>
            </a:pPr>
            <a:r>
              <a:rPr lang="en-US" sz="2800" dirty="0" smtClean="0"/>
              <a:t>Abnormal situations: </a:t>
            </a:r>
          </a:p>
          <a:p>
            <a:pPr marL="800100" lvl="1" indent="-342900"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en-US" sz="2400" dirty="0" smtClean="0"/>
              <a:t>CSI classification errors </a:t>
            </a:r>
          </a:p>
          <a:p>
            <a:pPr marL="800100" lvl="1" indent="-342900">
              <a:buClr>
                <a:srgbClr val="FF0000"/>
              </a:buClr>
              <a:buSzPct val="75000"/>
              <a:buFont typeface="Wingdings" charset="2"/>
              <a:buChar char="Ø"/>
            </a:pPr>
            <a:endParaRPr lang="en-US" sz="2400" dirty="0"/>
          </a:p>
          <a:p>
            <a:pPr lvl="1">
              <a:buClr>
                <a:srgbClr val="FF0000"/>
              </a:buClr>
              <a:buSzPct val="75000"/>
            </a:pPr>
            <a:endParaRPr lang="en-US" sz="2400" dirty="0"/>
          </a:p>
          <a:p>
            <a:pPr lvl="1">
              <a:buClr>
                <a:srgbClr val="FF0000"/>
              </a:buClr>
              <a:buSzPct val="75000"/>
            </a:pPr>
            <a:endParaRPr lang="en-US" sz="2400" dirty="0"/>
          </a:p>
          <a:p>
            <a:pPr marL="800100" lvl="1" indent="-342900"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en-US" sz="2400" dirty="0"/>
              <a:t>Typos/Non-Alphabetical Characters</a:t>
            </a:r>
          </a:p>
        </p:txBody>
      </p:sp>
      <p:sp>
        <p:nvSpPr>
          <p:cNvPr id="31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25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73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11" grpId="0" animBg="1"/>
      <p:bldP spid="2" grpId="0"/>
      <p:bldP spid="21" grpId="0"/>
      <p:bldP spid="3" grpId="0" animBg="1"/>
      <p:bldP spid="25" grpId="0" animBg="1"/>
      <p:bldP spid="5" grpId="0"/>
      <p:bldP spid="27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Attack Design</a:t>
            </a:r>
            <a:endParaRPr lang="en-US" altLang="zh-TW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rgbClr val="000000"/>
                </a:solidFill>
              </a:rPr>
              <a:t>Experiment Results</a:t>
            </a:r>
            <a:endParaRPr lang="en-US" altLang="zh-TW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11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1028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839"/>
            <a:ext cx="8326331" cy="378936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Attack system: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en-US" sz="2600" dirty="0" smtClean="0"/>
              <a:t>a wireless transmitter + a receiver </a:t>
            </a:r>
            <a:br>
              <a:rPr lang="en-US" sz="2600" dirty="0" smtClean="0"/>
            </a:br>
            <a:r>
              <a:rPr lang="en-US" sz="2600" dirty="0" smtClean="0"/>
              <a:t>(each is a USRP connected with a PC)</a:t>
            </a:r>
          </a:p>
          <a:p>
            <a:pPr lvl="1"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en-US" sz="2600" dirty="0"/>
              <a:t>t</a:t>
            </a:r>
            <a:r>
              <a:rPr lang="en-US" sz="2600" dirty="0" smtClean="0"/>
              <a:t>he channel estimation algorithm runs at the receiver to extract the CSI for key inference.</a:t>
            </a:r>
          </a:p>
          <a:p>
            <a:pPr lvl="1"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en-US" sz="2600" dirty="0" smtClean="0"/>
              <a:t>dictionary</a:t>
            </a:r>
            <a:r>
              <a:rPr lang="en-US" sz="2600" dirty="0"/>
              <a:t>: Top 1,500 most frequently used word </a:t>
            </a:r>
            <a:r>
              <a:rPr lang="en-US" sz="2600" dirty="0" smtClean="0"/>
              <a:t>list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3000" dirty="0" smtClean="0"/>
              <a:t>Target </a:t>
            </a:r>
            <a:r>
              <a:rPr lang="en-US" sz="3000" dirty="0"/>
              <a:t>user</a:t>
            </a:r>
            <a:r>
              <a:rPr lang="en-US" sz="3000" dirty="0" smtClean="0"/>
              <a:t>: </a:t>
            </a:r>
            <a:endParaRPr lang="en-US" sz="3000" dirty="0"/>
          </a:p>
          <a:p>
            <a:pPr lvl="1">
              <a:lnSpc>
                <a:spcPct val="110000"/>
              </a:lnSpc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en-US" sz="2600" dirty="0" smtClean="0"/>
              <a:t>a desktop computer with a Dell SK-8115 USB wired standard keyboard </a:t>
            </a:r>
            <a:endParaRPr lang="en-US" sz="2600" dirty="0"/>
          </a:p>
        </p:txBody>
      </p:sp>
      <p:sp>
        <p:nvSpPr>
          <p:cNvPr id="6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27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81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over_ex4_2018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368997"/>
            <a:ext cx="5098911" cy="32317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39"/>
            <a:ext cx="8326331" cy="2963862"/>
          </a:xfrm>
        </p:spPr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andomly select 5 sentences from the representative English sentences in the Harvard sentences</a:t>
            </a:r>
            <a:r>
              <a:rPr lang="en-US" sz="2800" baseline="30000" dirty="0" smtClean="0"/>
              <a:t>[2]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025900" y="2368997"/>
            <a:ext cx="405892" cy="317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Recovery Process</a:t>
            </a:r>
            <a:endParaRPr lang="en-US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63651" y="5826125"/>
            <a:ext cx="7550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/>
              </a:rPr>
              <a:t>[2] </a:t>
            </a:r>
            <a:r>
              <a:rPr lang="en-US" dirty="0">
                <a:cs typeface="Times New Roman"/>
              </a:rPr>
              <a:t>IEEE Subcommittee on Subjective Measurements. “IEEE </a:t>
            </a:r>
            <a:r>
              <a:rPr lang="en-US" dirty="0" smtClean="0">
                <a:cs typeface="Times New Roman"/>
              </a:rPr>
              <a:t>Recommended Practice </a:t>
            </a:r>
            <a:r>
              <a:rPr lang="en-US" dirty="0">
                <a:cs typeface="Times New Roman"/>
              </a:rPr>
              <a:t>for Speech Quality Measurements,” </a:t>
            </a:r>
            <a:r>
              <a:rPr lang="en-US" i="1" dirty="0">
                <a:cs typeface="Times New Roman"/>
              </a:rPr>
              <a:t>IEEE Transactions on Audio and </a:t>
            </a:r>
            <a:r>
              <a:rPr lang="en-US" i="1" dirty="0" err="1" smtClean="0">
                <a:cs typeface="Times New Roman"/>
              </a:rPr>
              <a:t>Electroacoustics</a:t>
            </a:r>
            <a:r>
              <a:rPr lang="en-US" dirty="0" smtClean="0">
                <a:cs typeface="Times New Roman"/>
              </a:rPr>
              <a:t>, vol. 17</a:t>
            </a:r>
            <a:r>
              <a:rPr lang="en-US" dirty="0">
                <a:cs typeface="Times New Roman"/>
              </a:rPr>
              <a:t>, </a:t>
            </a:r>
            <a:r>
              <a:rPr lang="en-US" dirty="0" smtClean="0">
                <a:cs typeface="Times New Roman"/>
              </a:rPr>
              <a:t>no. 3 </a:t>
            </a:r>
            <a:r>
              <a:rPr lang="en-US" dirty="0">
                <a:cs typeface="Times New Roman"/>
              </a:rPr>
              <a:t>(Sep 1969), </a:t>
            </a:r>
            <a:r>
              <a:rPr lang="en-US" dirty="0" smtClean="0">
                <a:cs typeface="Times New Roman"/>
              </a:rPr>
              <a:t>pp. 227</a:t>
            </a:r>
            <a:r>
              <a:rPr lang="en-US" dirty="0">
                <a:cs typeface="Times New Roman"/>
              </a:rPr>
              <a:t>–</a:t>
            </a:r>
            <a:r>
              <a:rPr lang="en-US" dirty="0" smtClean="0">
                <a:cs typeface="Times New Roman"/>
              </a:rPr>
              <a:t>246.</a:t>
            </a:r>
            <a:endParaRPr lang="en-US" dirty="0"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9700" y="3860800"/>
            <a:ext cx="736600" cy="317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803400" y="4927600"/>
            <a:ext cx="457200" cy="4445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28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5001" y="1551929"/>
            <a:ext cx="7073899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word_ratio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18" y="3077264"/>
            <a:ext cx="4539082" cy="3412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Eavesdropping Accuracy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1" y="1804986"/>
            <a:ext cx="2857499" cy="48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Word </a:t>
            </a:r>
            <a:r>
              <a:rPr lang="en-US" sz="2400" dirty="0"/>
              <a:t>recover </a:t>
            </a:r>
            <a:r>
              <a:rPr lang="en-US" sz="2400" dirty="0" smtClean="0"/>
              <a:t>ratio=       </a:t>
            </a: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289300" y="1551929"/>
            <a:ext cx="4838700" cy="887759"/>
            <a:chOff x="3378200" y="1780529"/>
            <a:chExt cx="4838700" cy="887759"/>
          </a:xfrm>
        </p:grpSpPr>
        <p:sp>
          <p:nvSpPr>
            <p:cNvPr id="11" name="TextBox 10"/>
            <p:cNvSpPr txBox="1"/>
            <p:nvPr/>
          </p:nvSpPr>
          <p:spPr>
            <a:xfrm>
              <a:off x="3860800" y="2206623"/>
              <a:ext cx="318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total # </a:t>
              </a:r>
              <a:r>
                <a:rPr lang="en-US" sz="2400" dirty="0"/>
                <a:t>of input </a:t>
              </a:r>
              <a:r>
                <a:rPr lang="en-US" sz="2400" dirty="0" smtClean="0"/>
                <a:t>words </a:t>
              </a:r>
              <a:endParaRPr lang="en-US" sz="2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79800" y="2270123"/>
              <a:ext cx="41148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78200" y="1780529"/>
              <a:ext cx="483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</a:t>
              </a:r>
              <a:r>
                <a:rPr lang="en-US" sz="2400" dirty="0"/>
                <a:t>of </a:t>
              </a:r>
              <a:r>
                <a:rPr lang="en-US" sz="2400" dirty="0" smtClean="0"/>
                <a:t>successfully recovered words</a:t>
              </a:r>
              <a:endParaRPr lang="en-US" sz="2400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603250" y="2628002"/>
            <a:ext cx="7581900" cy="48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Single article recovery (Type a piece of CNN news)</a:t>
            </a:r>
            <a:endParaRPr lang="en-US" dirty="0" smtClean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813566" y="5702300"/>
            <a:ext cx="945634" cy="127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31699" y="3848100"/>
            <a:ext cx="2779776" cy="127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29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7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7091">
            <a:off x="3468362" y="1734612"/>
            <a:ext cx="2203331" cy="1355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Existing Non-invasive Attacks</a:t>
            </a:r>
            <a:endParaRPr 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92835" y="1460500"/>
            <a:ext cx="7103595" cy="2511044"/>
            <a:chOff x="831004" y="1346200"/>
            <a:chExt cx="7220796" cy="2538476"/>
          </a:xfrm>
        </p:grpSpPr>
        <p:sp>
          <p:nvSpPr>
            <p:cNvPr id="10" name="Rounded Rectangle 9"/>
            <p:cNvSpPr/>
            <p:nvPr/>
          </p:nvSpPr>
          <p:spPr>
            <a:xfrm>
              <a:off x="965200" y="1346200"/>
              <a:ext cx="7086600" cy="253847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004" y="1754861"/>
              <a:ext cx="2454998" cy="101459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5772749" y="1428151"/>
              <a:ext cx="2144878" cy="1894306"/>
              <a:chOff x="5404437" y="1580550"/>
              <a:chExt cx="2347616" cy="2073371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437" y="1580550"/>
                <a:ext cx="2222365" cy="207337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Rectangle 11"/>
              <p:cNvSpPr/>
              <p:nvPr/>
            </p:nvSpPr>
            <p:spPr>
              <a:xfrm rot="1783846">
                <a:off x="6108248" y="2124260"/>
                <a:ext cx="1643805" cy="510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Malware</a:t>
                </a:r>
                <a:endPara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46592" y="3357123"/>
              <a:ext cx="5885494" cy="466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Software or hardware based </a:t>
              </a:r>
              <a:r>
                <a:rPr lang="en-US" sz="2400" dirty="0" err="1"/>
                <a:t>k</a:t>
              </a:r>
              <a:r>
                <a:rPr lang="en-US" sz="2400" dirty="0" err="1" smtClean="0"/>
                <a:t>eylogger</a:t>
              </a:r>
              <a:endParaRPr lang="en-US" sz="2400" dirty="0"/>
            </a:p>
          </p:txBody>
        </p:sp>
      </p:grpSp>
      <p:sp>
        <p:nvSpPr>
          <p:cNvPr id="20" name="Horizontal Scroll 19"/>
          <p:cNvSpPr/>
          <p:nvPr/>
        </p:nvSpPr>
        <p:spPr>
          <a:xfrm>
            <a:off x="901700" y="4470400"/>
            <a:ext cx="7188200" cy="13561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General principle: pressing </a:t>
            </a:r>
            <a:r>
              <a:rPr lang="en-US" sz="2800" i="1" dirty="0" smtClean="0">
                <a:solidFill>
                  <a:srgbClr val="0000FF"/>
                </a:solidFill>
              </a:rPr>
              <a:t>a </a:t>
            </a:r>
            <a:r>
              <a:rPr lang="en-US" sz="2800" i="1" dirty="0">
                <a:solidFill>
                  <a:srgbClr val="0000FF"/>
                </a:solidFill>
              </a:rPr>
              <a:t>key </a:t>
            </a:r>
            <a:r>
              <a:rPr lang="en-US" sz="2800" dirty="0" smtClean="0"/>
              <a:t>causes </a:t>
            </a:r>
            <a:r>
              <a:rPr lang="en-US" sz="2800" dirty="0"/>
              <a:t>subtle </a:t>
            </a:r>
            <a:r>
              <a:rPr lang="en-US" sz="2800" i="1" dirty="0">
                <a:solidFill>
                  <a:srgbClr val="FF0000"/>
                </a:solidFill>
              </a:rPr>
              <a:t>environmental impacts</a:t>
            </a:r>
            <a:r>
              <a:rPr lang="en-US" sz="2800" dirty="0"/>
              <a:t> unique to that </a:t>
            </a:r>
            <a:r>
              <a:rPr lang="en-US" sz="2800" dirty="0" smtClean="0"/>
              <a:t>key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 rot="21145084">
            <a:off x="2504324" y="2236776"/>
            <a:ext cx="4120239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 REQUIRED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53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ror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159001"/>
            <a:ext cx="5215234" cy="3606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Impact of CSI Sample Classification Errors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70" y="1370808"/>
            <a:ext cx="8637225" cy="6738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artificially introduce errors into the groupings.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30700" y="3708400"/>
            <a:ext cx="1270000" cy="11938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30700" y="3708400"/>
            <a:ext cx="0" cy="11938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30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45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Overall Recovery Accuracy</a:t>
            </a:r>
            <a:endParaRPr lang="en-US" sz="4000" dirty="0"/>
          </a:p>
        </p:txBody>
      </p:sp>
      <p:pic>
        <p:nvPicPr>
          <p:cNvPr id="6" name="Picture 5" descr="cdf_len2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7" y="2190804"/>
            <a:ext cx="5346139" cy="417599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5871" y="1307308"/>
            <a:ext cx="8212029" cy="1435892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L</a:t>
            </a:r>
            <a:r>
              <a:rPr lang="en-US" sz="2800" i="1" baseline="-25000" dirty="0" smtClean="0"/>
              <a:t>WRR</a:t>
            </a:r>
            <a:r>
              <a:rPr lang="en-US" sz="2800" baseline="-25000" dirty="0" smtClean="0"/>
              <a:t>&gt;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 denotes the required number of typed words from each article to satisfy the ratio </a:t>
            </a:r>
            <a:r>
              <a:rPr lang="en-US" sz="2800" i="1" dirty="0" smtClean="0"/>
              <a:t>x</a:t>
            </a:r>
            <a:r>
              <a:rPr lang="en-US" sz="2800" dirty="0" smtClean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11417" y="2984500"/>
            <a:ext cx="3383280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31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54500" y="2743200"/>
            <a:ext cx="0" cy="3264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95900" y="2743200"/>
            <a:ext cx="0" cy="3264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Time Complexity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39"/>
            <a:ext cx="8326331" cy="105886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comparison of relationship matrices </a:t>
            </a:r>
            <a:r>
              <a:rPr lang="en-US" sz="2800" dirty="0" smtClean="0"/>
              <a:t>is the dominant part of the demodulation phase.</a:t>
            </a:r>
          </a:p>
        </p:txBody>
      </p:sp>
      <p:pic>
        <p:nvPicPr>
          <p:cNvPr id="4" name="Picture 3" descr="comparison_time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63" y="2197727"/>
            <a:ext cx="5165637" cy="3764923"/>
          </a:xfrm>
          <a:prstGeom prst="rect">
            <a:avLst/>
          </a:prstGeom>
        </p:spPr>
      </p:pic>
      <p:sp>
        <p:nvSpPr>
          <p:cNvPr id="6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32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35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etter_ratio_6_12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20" y="2643327"/>
            <a:ext cx="3873480" cy="293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Password Entropy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112838"/>
            <a:ext cx="8407400" cy="2595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higher </a:t>
            </a:r>
            <a:r>
              <a:rPr lang="en-US" sz="2800" dirty="0"/>
              <a:t>the entropy, the more the </a:t>
            </a:r>
            <a:r>
              <a:rPr lang="en-US" sz="2800" dirty="0" smtClean="0"/>
              <a:t>randomness</a:t>
            </a:r>
            <a:endParaRPr lang="en-US" sz="2800" dirty="0"/>
          </a:p>
          <a:p>
            <a:r>
              <a:rPr lang="en-US" sz="2800" dirty="0" smtClean="0"/>
              <a:t>2012 </a:t>
            </a:r>
            <a:r>
              <a:rPr lang="en-US" sz="2800" dirty="0"/>
              <a:t>Yahoo! Voices hack</a:t>
            </a:r>
            <a:r>
              <a:rPr lang="en-US" sz="2800" baseline="30000" dirty="0"/>
              <a:t>[3]</a:t>
            </a:r>
            <a:r>
              <a:rPr lang="en-US" sz="2800" dirty="0"/>
              <a:t>: 342,508 </a:t>
            </a:r>
            <a:r>
              <a:rPr lang="en-US" sz="2800" dirty="0" smtClean="0"/>
              <a:t>passwords: 98.42</a:t>
            </a:r>
            <a:r>
              <a:rPr lang="en-US" sz="2800" dirty="0"/>
              <a:t>% of passwords are 12 characters or </a:t>
            </a:r>
            <a:r>
              <a:rPr lang="en-US" sz="2800" dirty="0" smtClean="0"/>
              <a:t>fewer</a:t>
            </a:r>
            <a:endParaRPr lang="en-US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301751" y="6080125"/>
            <a:ext cx="5835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/>
              </a:rPr>
              <a:t>[3] 2012 Yahoo! Voices </a:t>
            </a:r>
            <a:r>
              <a:rPr lang="en-US" dirty="0">
                <a:cs typeface="Times New Roman"/>
              </a:rPr>
              <a:t>hack. </a:t>
            </a:r>
            <a:r>
              <a:rPr lang="en-US" dirty="0">
                <a:cs typeface="Times New Roman"/>
                <a:hlinkClick r:id="rId4"/>
              </a:rPr>
              <a:t>https://en.wikipedia.org/wiki/2012_Yahoo!</a:t>
            </a:r>
            <a:r>
              <a:rPr lang="en-US" dirty="0" smtClean="0">
                <a:cs typeface="Times New Roman"/>
                <a:hlinkClick r:id="rId4"/>
              </a:rPr>
              <a:t>_Voices_hack</a:t>
            </a:r>
            <a:r>
              <a:rPr lang="en-US" dirty="0" smtClean="0">
                <a:cs typeface="Times New Roman"/>
              </a:rPr>
              <a:t>  </a:t>
            </a:r>
            <a:endParaRPr lang="en-US" dirty="0">
              <a:cs typeface="Times New Roman"/>
            </a:endParaRPr>
          </a:p>
        </p:txBody>
      </p:sp>
      <p:sp>
        <p:nvSpPr>
          <p:cNvPr id="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33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7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39"/>
            <a:ext cx="8127999" cy="1211262"/>
          </a:xfrm>
        </p:spPr>
        <p:txBody>
          <a:bodyPr>
            <a:norm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reaking </a:t>
            </a:r>
            <a:r>
              <a:rPr lang="en-US" sz="2800" dirty="0"/>
              <a:t>a 9-character password is reduced to guessing 1-5 non-letter </a:t>
            </a:r>
            <a:r>
              <a:rPr lang="en-US" sz="2800" dirty="0" smtClean="0"/>
              <a:t>characters</a:t>
            </a:r>
            <a:r>
              <a:rPr lang="en-US" sz="2800" dirty="0"/>
              <a:t>.</a:t>
            </a:r>
          </a:p>
        </p:txBody>
      </p:sp>
      <p:pic>
        <p:nvPicPr>
          <p:cNvPr id="10" name="Picture 9" descr="entropy_new2_yaho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20" y="2387601"/>
            <a:ext cx="4127137" cy="297552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9700" y="198438"/>
            <a:ext cx="8890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Password Entropy </a:t>
            </a:r>
            <a:r>
              <a:rPr lang="en-US" sz="4000" dirty="0" smtClean="0"/>
              <a:t>Reduction (Cont’d)</a:t>
            </a:r>
            <a:endParaRPr lang="en-US" sz="4000" dirty="0"/>
          </a:p>
        </p:txBody>
      </p:sp>
      <p:sp>
        <p:nvSpPr>
          <p:cNvPr id="12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34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96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Attack Design</a:t>
            </a:r>
          </a:p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Experiment Results</a:t>
            </a:r>
          </a:p>
          <a:p>
            <a:r>
              <a:rPr lang="en-US" altLang="zh-TW" sz="2800" dirty="0" smtClean="0">
                <a:solidFill>
                  <a:srgbClr val="000000"/>
                </a:solidFill>
              </a:rPr>
              <a:t>Conclusion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11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390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303338"/>
            <a:ext cx="8064500" cy="4221162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buSzPct val="75000"/>
              <a:buFont typeface="Wingdings" charset="2"/>
              <a:buChar char="ü"/>
            </a:pPr>
            <a:r>
              <a:rPr lang="en-US" sz="2800" dirty="0" smtClean="0"/>
              <a:t>Identify a new type of keystroke eavesdropping attack bypassing the training requirement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buClr>
                <a:srgbClr val="0000FF"/>
              </a:buClr>
              <a:buSzPct val="75000"/>
              <a:buFont typeface="Wingdings" charset="2"/>
              <a:buChar char="ü"/>
            </a:pPr>
            <a:r>
              <a:rPr lang="en-US" sz="2800" dirty="0" smtClean="0"/>
              <a:t>Create a </a:t>
            </a:r>
            <a:r>
              <a:rPr lang="en-US" sz="2800" dirty="0"/>
              <a:t>joint demodulation </a:t>
            </a:r>
            <a:r>
              <a:rPr lang="en-US" sz="2800" dirty="0" smtClean="0"/>
              <a:t>algorithm to establish </a:t>
            </a:r>
            <a:r>
              <a:rPr lang="en-US" sz="2800" dirty="0"/>
              <a:t>the mapping between </a:t>
            </a:r>
            <a:r>
              <a:rPr lang="en-US" sz="2800" dirty="0" smtClean="0"/>
              <a:t>a </a:t>
            </a:r>
            <a:r>
              <a:rPr lang="en-US" sz="2800" dirty="0"/>
              <a:t>letter and </a:t>
            </a:r>
            <a:r>
              <a:rPr lang="en-US" sz="2800" dirty="0" smtClean="0"/>
              <a:t>a CSI sample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>
              <a:buClr>
                <a:srgbClr val="0000FF"/>
              </a:buClr>
              <a:buSzPct val="75000"/>
              <a:buFont typeface="Wingdings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mplement </a:t>
            </a:r>
            <a:r>
              <a:rPr lang="en-US" sz="2800" dirty="0"/>
              <a:t>this attack on software-defined radio platforms </a:t>
            </a:r>
            <a:r>
              <a:rPr lang="en-US" sz="2800" dirty="0" smtClean="0"/>
              <a:t>and </a:t>
            </a:r>
            <a:r>
              <a:rPr lang="en-US" sz="2800" dirty="0"/>
              <a:t>conduct a suite of experiments to validate </a:t>
            </a:r>
            <a:r>
              <a:rPr lang="en-US" sz="2800" dirty="0" smtClean="0"/>
              <a:t>its impact</a:t>
            </a:r>
            <a:endParaRPr lang="en-US" sz="2800" dirty="0"/>
          </a:p>
        </p:txBody>
      </p:sp>
      <p:sp>
        <p:nvSpPr>
          <p:cNvPr id="5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36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368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Thank you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!</a:t>
            </a:r>
            <a:endParaRPr lang="en-US" sz="4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4400" b="1" dirty="0" smtClean="0">
                <a:ln/>
                <a:solidFill>
                  <a:schemeClr val="accent4"/>
                </a:solidFill>
              </a:rPr>
              <a:t>Any questions?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37</a:t>
            </a:fld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35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Example Attacks</a:t>
            </a:r>
            <a:endParaRPr lang="en-US" sz="4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359378" y="3589077"/>
            <a:ext cx="5689122" cy="1274007"/>
            <a:chOff x="978378" y="3589077"/>
            <a:chExt cx="5689122" cy="1274007"/>
          </a:xfrm>
        </p:grpSpPr>
        <p:sp>
          <p:nvSpPr>
            <p:cNvPr id="51" name="Rounded Rectangle 50"/>
            <p:cNvSpPr/>
            <p:nvPr/>
          </p:nvSpPr>
          <p:spPr>
            <a:xfrm>
              <a:off x="978378" y="3589077"/>
              <a:ext cx="5689122" cy="12740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84099" y="3701564"/>
              <a:ext cx="1189746" cy="10319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Training Phase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482558" y="4149786"/>
              <a:ext cx="2787941" cy="19844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1114" y="3701564"/>
              <a:ext cx="1226322" cy="10319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Attack Phase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01011" y="3720128"/>
              <a:ext cx="204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Trained model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6188" y="1551519"/>
            <a:ext cx="3901784" cy="1507061"/>
            <a:chOff x="1199094" y="1477439"/>
            <a:chExt cx="3901784" cy="1507061"/>
          </a:xfrm>
        </p:grpSpPr>
        <p:sp>
          <p:nvSpPr>
            <p:cNvPr id="7" name="Rounded Rectangle 6"/>
            <p:cNvSpPr/>
            <p:nvPr/>
          </p:nvSpPr>
          <p:spPr>
            <a:xfrm>
              <a:off x="1587500" y="1857193"/>
              <a:ext cx="3513378" cy="1127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2551" y="2060581"/>
              <a:ext cx="1983736" cy="777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Environmental change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" r="-90"/>
            <a:stretch>
              <a:fillRect/>
            </a:stretch>
          </p:blipFill>
          <p:spPr>
            <a:xfrm>
              <a:off x="1682884" y="1999666"/>
              <a:ext cx="758835" cy="9468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094" y="1477439"/>
              <a:ext cx="776811" cy="776811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2439848" y="2343150"/>
              <a:ext cx="459163" cy="2159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73381" y="1396883"/>
            <a:ext cx="4046719" cy="2146214"/>
            <a:chOff x="4373381" y="1396883"/>
            <a:chExt cx="4046719" cy="2146214"/>
          </a:xfrm>
        </p:grpSpPr>
        <p:sp>
          <p:nvSpPr>
            <p:cNvPr id="49" name="Rounded Rectangle 48"/>
            <p:cNvSpPr/>
            <p:nvPr/>
          </p:nvSpPr>
          <p:spPr>
            <a:xfrm>
              <a:off x="4940312" y="1396883"/>
              <a:ext cx="3479788" cy="21462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684" y="1473083"/>
              <a:ext cx="742123" cy="59253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905805" y="1565727"/>
              <a:ext cx="2738571" cy="45296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</a:rPr>
                <a:t>Vibration </a:t>
              </a:r>
              <a:r>
                <a:rPr lang="en-US" sz="2800" i="1" dirty="0" smtClean="0">
                  <a:solidFill>
                    <a:schemeClr val="tx1"/>
                  </a:solidFill>
                </a:rPr>
                <a:t>pattern</a:t>
              </a:r>
              <a:endParaRPr lang="en-US" sz="2800" i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>
              <a:stCxn id="12" idx="3"/>
              <a:endCxn id="8" idx="1"/>
            </p:cNvCxnSpPr>
            <p:nvPr/>
          </p:nvCxnSpPr>
          <p:spPr>
            <a:xfrm flipV="1">
              <a:off x="4373381" y="1792209"/>
              <a:ext cx="532424" cy="73144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>
            <a:stCxn id="12" idx="3"/>
          </p:cNvCxnSpPr>
          <p:nvPr/>
        </p:nvCxnSpPr>
        <p:spPr>
          <a:xfrm>
            <a:off x="4373381" y="2523653"/>
            <a:ext cx="532424" cy="67629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888452" y="2973464"/>
            <a:ext cx="2971825" cy="45296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Wireless distortion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0036" y="2946052"/>
            <a:ext cx="413129" cy="587036"/>
          </a:xfrm>
          <a:prstGeom prst="rect">
            <a:avLst/>
          </a:prstGeom>
        </p:spPr>
      </p:pic>
      <p:sp>
        <p:nvSpPr>
          <p:cNvPr id="50" name="Up-Down Arrow 49"/>
          <p:cNvSpPr>
            <a:spLocks noChangeAspect="1"/>
          </p:cNvSpPr>
          <p:nvPr/>
        </p:nvSpPr>
        <p:spPr>
          <a:xfrm>
            <a:off x="1697244" y="3090716"/>
            <a:ext cx="234578" cy="58776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-Down Arrow 55"/>
          <p:cNvSpPr>
            <a:spLocks/>
          </p:cNvSpPr>
          <p:nvPr/>
        </p:nvSpPr>
        <p:spPr>
          <a:xfrm>
            <a:off x="6485150" y="4761375"/>
            <a:ext cx="274739" cy="58776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528855" y="5360821"/>
            <a:ext cx="5463675" cy="1133856"/>
            <a:chOff x="1097055" y="5487821"/>
            <a:chExt cx="5463675" cy="1133856"/>
          </a:xfrm>
        </p:grpSpPr>
        <p:sp>
          <p:nvSpPr>
            <p:cNvPr id="53" name="Rounded Rectangle 52"/>
            <p:cNvSpPr/>
            <p:nvPr/>
          </p:nvSpPr>
          <p:spPr>
            <a:xfrm>
              <a:off x="1097055" y="5487821"/>
              <a:ext cx="5342519" cy="1133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1127" y="5823111"/>
              <a:ext cx="1659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Keystrokes</a:t>
              </a:r>
              <a:endParaRPr lang="en-US" sz="2400" dirty="0"/>
            </a:p>
          </p:txBody>
        </p:sp>
        <p:cxnSp>
          <p:nvCxnSpPr>
            <p:cNvPr id="55" name="Straight Arrow Connector 54"/>
            <p:cNvCxnSpPr>
              <a:stCxn id="37" idx="3"/>
            </p:cNvCxnSpPr>
            <p:nvPr/>
          </p:nvCxnSpPr>
          <p:spPr>
            <a:xfrm flipV="1">
              <a:off x="2992066" y="6066644"/>
              <a:ext cx="1901951" cy="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229527" y="5678777"/>
              <a:ext cx="1762546" cy="77613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Unknown </a:t>
              </a:r>
              <a:br>
                <a:rPr lang="en-US" sz="2400" dirty="0" smtClean="0"/>
              </a:br>
              <a:r>
                <a:rPr lang="en-US" sz="2400" dirty="0" smtClean="0"/>
                <a:t>disturbances </a:t>
              </a:r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21239" y="5535955"/>
              <a:ext cx="2042282" cy="89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400" dirty="0" smtClean="0"/>
                <a:t>Checking training data </a:t>
              </a:r>
              <a:endParaRPr lang="en-US" sz="24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373381" y="2178149"/>
            <a:ext cx="3886326" cy="674067"/>
            <a:chOff x="4373381" y="2076549"/>
            <a:chExt cx="3886326" cy="67406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373381" y="2422053"/>
              <a:ext cx="53242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4931205" y="2076549"/>
              <a:ext cx="3328502" cy="674067"/>
              <a:chOff x="4931205" y="2076549"/>
              <a:chExt cx="3328502" cy="67406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4931205" y="2195571"/>
                <a:ext cx="2738571" cy="452964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rgbClr val="000000"/>
                    </a:solidFill>
                  </a:rPr>
                  <a:t>Acoustic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feature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 </a:t>
                </a:r>
                <a:endParaRPr lang="en-US" sz="2800" i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V="1">
                <a:off x="7585640" y="2076549"/>
                <a:ext cx="674067" cy="674067"/>
              </a:xfrm>
              <a:prstGeom prst="rect">
                <a:avLst/>
              </a:prstGeom>
            </p:spPr>
          </p:pic>
        </p:grpSp>
      </p:grpSp>
      <p:sp>
        <p:nvSpPr>
          <p:cNvPr id="3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4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70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Is Training A Hurdle</a:t>
            </a:r>
            <a:endParaRPr lang="en-US" sz="40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724420" y="1667929"/>
            <a:ext cx="3072631" cy="2101216"/>
            <a:chOff x="4470402" y="1667929"/>
            <a:chExt cx="3540616" cy="2421256"/>
          </a:xfrm>
        </p:grpSpPr>
        <p:sp>
          <p:nvSpPr>
            <p:cNvPr id="16" name="Isosceles Triangle 15"/>
            <p:cNvSpPr>
              <a:spLocks noChangeAspect="1"/>
            </p:cNvSpPr>
            <p:nvPr/>
          </p:nvSpPr>
          <p:spPr>
            <a:xfrm>
              <a:off x="4470402" y="1667929"/>
              <a:ext cx="3540616" cy="2421256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>
              <a:spLocks noChangeAspect="1"/>
            </p:cNvSpPr>
            <p:nvPr/>
          </p:nvSpPr>
          <p:spPr>
            <a:xfrm>
              <a:off x="5607136" y="1682534"/>
              <a:ext cx="1270276" cy="8686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82467" y="2701638"/>
              <a:ext cx="230941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 user may change typing </a:t>
              </a:r>
              <a:r>
                <a:rPr lang="en-US" sz="2400" dirty="0" smtClean="0"/>
                <a:t>behaviors</a:t>
              </a:r>
              <a:endParaRPr lang="en-US" sz="2400" dirty="0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44806" y="2417229"/>
            <a:ext cx="3173888" cy="2095310"/>
            <a:chOff x="2590800" y="2417229"/>
            <a:chExt cx="3340100" cy="2205038"/>
          </a:xfrm>
        </p:grpSpPr>
        <p:sp>
          <p:nvSpPr>
            <p:cNvPr id="12" name="Isosceles Triangle 11"/>
            <p:cNvSpPr/>
            <p:nvPr/>
          </p:nvSpPr>
          <p:spPr>
            <a:xfrm>
              <a:off x="2590800" y="2417229"/>
              <a:ext cx="3340100" cy="2205038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/>
            <p:cNvSpPr>
              <a:spLocks noChangeAspect="1"/>
            </p:cNvSpPr>
            <p:nvPr/>
          </p:nvSpPr>
          <p:spPr>
            <a:xfrm>
              <a:off x="3638550" y="2426882"/>
              <a:ext cx="1246584" cy="822960"/>
            </a:xfrm>
            <a:prstGeom prst="triangle">
              <a:avLst/>
            </a:prstGeom>
            <a:solidFill>
              <a:srgbClr val="FBC8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81820" y="3365995"/>
              <a:ext cx="232838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No physical control of keyboard</a:t>
              </a: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55705" y="3230029"/>
            <a:ext cx="2947355" cy="1924304"/>
            <a:chOff x="901700" y="3230029"/>
            <a:chExt cx="3073400" cy="2006600"/>
          </a:xfrm>
        </p:grpSpPr>
        <p:sp>
          <p:nvSpPr>
            <p:cNvPr id="19" name="Isosceles Triangle 18"/>
            <p:cNvSpPr/>
            <p:nvPr/>
          </p:nvSpPr>
          <p:spPr>
            <a:xfrm>
              <a:off x="901700" y="3230029"/>
              <a:ext cx="3073400" cy="2006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/>
            <p:cNvSpPr>
              <a:spLocks noChangeAspect="1"/>
            </p:cNvSpPr>
            <p:nvPr/>
          </p:nvSpPr>
          <p:spPr>
            <a:xfrm>
              <a:off x="1816100" y="3232062"/>
              <a:ext cx="1238704" cy="808733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90515" y="3993377"/>
              <a:ext cx="206388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Require pressed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key</a:t>
              </a:r>
              <a:r>
                <a:rPr lang="zh-CN" altLang="en-US" sz="2400" dirty="0"/>
                <a:t> </a:t>
              </a:r>
              <a:r>
                <a:rPr lang="en-US" altLang="zh-CN" sz="2400" dirty="0" smtClean="0"/>
                <a:t>knowledge</a:t>
              </a:r>
              <a:endParaRPr lang="en-US" sz="2400" dirty="0"/>
            </a:p>
          </p:txBody>
        </p:sp>
      </p:grpSp>
      <p:sp>
        <p:nvSpPr>
          <p:cNvPr id="18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5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66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48" y="2403882"/>
            <a:ext cx="7512992" cy="4353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Statistical 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038"/>
            <a:ext cx="8229600" cy="1216259"/>
          </a:xfrm>
        </p:spPr>
        <p:txBody>
          <a:bodyPr>
            <a:normAutofit/>
          </a:bodyPr>
          <a:lstStyle/>
          <a:p>
            <a:r>
              <a:rPr lang="en-US" dirty="0" smtClean="0"/>
              <a:t>Frequency analysis: </a:t>
            </a:r>
            <a:r>
              <a:rPr lang="en-US" dirty="0"/>
              <a:t>analyzing the frequencies of observed disturbances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44286" y="5933123"/>
            <a:ext cx="367560" cy="3024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lternate Process 7"/>
          <p:cNvSpPr/>
          <p:nvPr/>
        </p:nvSpPr>
        <p:spPr>
          <a:xfrm>
            <a:off x="4714242" y="3225400"/>
            <a:ext cx="2563366" cy="726884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A large </a:t>
            </a:r>
            <a:r>
              <a:rPr lang="en-US" sz="2400" dirty="0">
                <a:solidFill>
                  <a:prstClr val="black"/>
                </a:solidFill>
              </a:rPr>
              <a:t>amount of text</a:t>
            </a:r>
          </a:p>
        </p:txBody>
      </p:sp>
      <p:sp>
        <p:nvSpPr>
          <p:cNvPr id="9" name="Up Arrow 8"/>
          <p:cNvSpPr/>
          <p:nvPr/>
        </p:nvSpPr>
        <p:spPr>
          <a:xfrm rot="13441915">
            <a:off x="4261197" y="3861979"/>
            <a:ext cx="264494" cy="649495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6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92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49504" y="2576758"/>
            <a:ext cx="2490596" cy="14918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Probabilistic </a:t>
            </a:r>
            <a:r>
              <a:rPr lang="en-US" sz="2400" dirty="0" smtClean="0">
                <a:solidFill>
                  <a:schemeClr val="tx1"/>
                </a:solidFill>
              </a:rPr>
              <a:t>Statistics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9" idx="1"/>
            <a:endCxn id="9" idx="5"/>
          </p:cNvCxnSpPr>
          <p:nvPr/>
        </p:nvCxnSpPr>
        <p:spPr>
          <a:xfrm>
            <a:off x="1414243" y="2795228"/>
            <a:ext cx="1761118" cy="105486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triped Right Arrow 22"/>
          <p:cNvSpPr/>
          <p:nvPr/>
        </p:nvSpPr>
        <p:spPr>
          <a:xfrm>
            <a:off x="3651067" y="3045260"/>
            <a:ext cx="1134331" cy="505489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wo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7" y="4245709"/>
            <a:ext cx="2286000" cy="1523998"/>
          </a:xfrm>
          <a:prstGeom prst="rect">
            <a:avLst/>
          </a:prstGeom>
        </p:spPr>
      </p:pic>
      <p:sp>
        <p:nvSpPr>
          <p:cNvPr id="20" name="Horizontal Scroll 19"/>
          <p:cNvSpPr/>
          <p:nvPr/>
        </p:nvSpPr>
        <p:spPr>
          <a:xfrm>
            <a:off x="722887" y="730230"/>
            <a:ext cx="7635240" cy="134983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Question: </a:t>
            </a:r>
            <a:r>
              <a:rPr lang="en-US" sz="2800" dirty="0" smtClean="0"/>
              <a:t>Is it </a:t>
            </a:r>
            <a:r>
              <a:rPr lang="en-US" sz="2800" dirty="0"/>
              <a:t>possible to develop a non-invasive keystroke eavesdropping within a shorter </a:t>
            </a:r>
            <a:r>
              <a:rPr lang="en-US" sz="2800" dirty="0" smtClean="0"/>
              <a:t>time?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23498" y="2576758"/>
            <a:ext cx="3009900" cy="1491808"/>
            <a:chOff x="4823498" y="2576758"/>
            <a:chExt cx="3009900" cy="1491808"/>
          </a:xfrm>
          <a:noFill/>
        </p:grpSpPr>
        <p:sp>
          <p:nvSpPr>
            <p:cNvPr id="25" name="Oval 24"/>
            <p:cNvSpPr/>
            <p:nvPr/>
          </p:nvSpPr>
          <p:spPr>
            <a:xfrm>
              <a:off x="4950138" y="2576758"/>
              <a:ext cx="2734056" cy="14918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23498" y="2896828"/>
              <a:ext cx="300990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Self-contained structures of </a:t>
              </a:r>
              <a:r>
                <a:rPr lang="en-US" sz="2400" dirty="0" smtClean="0"/>
                <a:t>words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9826" y="4336669"/>
            <a:ext cx="4053157" cy="1454531"/>
            <a:chOff x="5089826" y="4336669"/>
            <a:chExt cx="4053157" cy="1454531"/>
          </a:xfrm>
        </p:grpSpPr>
        <p:grpSp>
          <p:nvGrpSpPr>
            <p:cNvPr id="4" name="Group 3"/>
            <p:cNvGrpSpPr/>
            <p:nvPr/>
          </p:nvGrpSpPr>
          <p:grpSpPr>
            <a:xfrm>
              <a:off x="5089826" y="4336669"/>
              <a:ext cx="4053157" cy="1340231"/>
              <a:chOff x="4848526" y="4336669"/>
              <a:chExt cx="4053157" cy="134023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848526" y="4336669"/>
                <a:ext cx="40531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Type  Disturbances </a:t>
                </a:r>
              </a:p>
              <a:p>
                <a:r>
                  <a:rPr lang="en-US" sz="2400" dirty="0" smtClean="0"/>
                  <a:t>sense</a:t>
                </a:r>
                <a:endParaRPr lang="en-US" sz="2400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5793099" y="4858401"/>
                <a:ext cx="1193480" cy="228600"/>
                <a:chOff x="5742299" y="4528201"/>
                <a:chExt cx="1193480" cy="2286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742299" y="4528201"/>
                  <a:ext cx="228600" cy="228600"/>
                </a:xfrm>
                <a:prstGeom prst="rect">
                  <a:avLst/>
                </a:prstGeom>
                <a:pattFill prst="wdUpDiag">
                  <a:fgClr>
                    <a:srgbClr val="0000FF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983279" y="4528201"/>
                  <a:ext cx="228600" cy="228600"/>
                </a:xfrm>
                <a:prstGeom prst="rect">
                  <a:avLst/>
                </a:prstGeom>
                <a:pattFill prst="pct20">
                  <a:fgClr>
                    <a:srgbClr val="FF0000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223848" y="4528201"/>
                  <a:ext cx="228600" cy="228600"/>
                </a:xfrm>
                <a:prstGeom prst="rect">
                  <a:avLst/>
                </a:prstGeom>
                <a:pattFill prst="smGrid">
                  <a:fgClr>
                    <a:schemeClr val="tx1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466199" y="4528201"/>
                  <a:ext cx="228600" cy="228600"/>
                </a:xfrm>
                <a:prstGeom prst="rect">
                  <a:avLst/>
                </a:prstGeom>
                <a:pattFill prst="wdUpDiag">
                  <a:fgClr>
                    <a:srgbClr val="0000FF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707179" y="4528201"/>
                  <a:ext cx="228600" cy="228600"/>
                </a:xfrm>
                <a:prstGeom prst="rect">
                  <a:avLst/>
                </a:prstGeom>
                <a:pattFill prst="pct20">
                  <a:fgClr>
                    <a:srgbClr val="FF0000"/>
                  </a:fgClr>
                  <a:bgClr>
                    <a:prstClr val="white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2967362"/>
                  </p:ext>
                </p:extLst>
              </p:nvPr>
            </p:nvGraphicFramePr>
            <p:xfrm>
              <a:off x="5221599" y="5074301"/>
              <a:ext cx="228600" cy="6025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20" name="Equation" r:id="rId4" imgW="76200" imgH="190500" progId="Equation.3">
                      <p:embed/>
                    </p:oleObj>
                  </mc:Choice>
                  <mc:Fallback>
                    <p:oleObj name="Equation" r:id="rId4" imgW="76200" imgH="1905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221599" y="5074301"/>
                            <a:ext cx="228600" cy="60259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" name="Straight Connector 5"/>
            <p:cNvCxnSpPr/>
            <p:nvPr/>
          </p:nvCxnSpPr>
          <p:spPr>
            <a:xfrm>
              <a:off x="5918200" y="4356100"/>
              <a:ext cx="0" cy="1435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84834" y="4775200"/>
              <a:ext cx="24231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48699" y="5087001"/>
            <a:ext cx="723900" cy="437499"/>
            <a:chOff x="6148699" y="5087001"/>
            <a:chExt cx="723900" cy="437499"/>
          </a:xfrm>
        </p:grpSpPr>
        <p:cxnSp>
          <p:nvCxnSpPr>
            <p:cNvPr id="7" name="Straight Connector 6"/>
            <p:cNvCxnSpPr>
              <a:stCxn id="39" idx="2"/>
            </p:cNvCxnSpPr>
            <p:nvPr/>
          </p:nvCxnSpPr>
          <p:spPr>
            <a:xfrm>
              <a:off x="6148699" y="5087001"/>
              <a:ext cx="239401" cy="437499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4" idx="2"/>
            </p:cNvCxnSpPr>
            <p:nvPr/>
          </p:nvCxnSpPr>
          <p:spPr>
            <a:xfrm flipH="1">
              <a:off x="6388100" y="5087001"/>
              <a:ext cx="484499" cy="437499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388100" y="5074301"/>
            <a:ext cx="723900" cy="437499"/>
            <a:chOff x="6148699" y="5087001"/>
            <a:chExt cx="723900" cy="4374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148699" y="5087001"/>
              <a:ext cx="239401" cy="437499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388100" y="5087001"/>
              <a:ext cx="484499" cy="437499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7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71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282170"/>
            <a:ext cx="8229600" cy="4525963"/>
          </a:xfrm>
        </p:spPr>
        <p:txBody>
          <a:bodyPr/>
          <a:lstStyle/>
          <a:p>
            <a:pPr>
              <a:buSzPct val="60000"/>
              <a:buFont typeface="Wingdings" charset="2"/>
              <a:buChar char="v"/>
            </a:pPr>
            <a:r>
              <a:rPr lang="en-US" sz="2400" dirty="0" smtClean="0"/>
              <a:t>Advantages:</a:t>
            </a:r>
          </a:p>
          <a:p>
            <a:pPr lvl="1">
              <a:buClr>
                <a:srgbClr val="0000FF"/>
              </a:buClr>
              <a:buSzPct val="60000"/>
              <a:buFont typeface="Wingdings" charset="2"/>
              <a:buChar char="ü"/>
            </a:pPr>
            <a:r>
              <a:rPr lang="en-US" sz="2400" dirty="0" smtClean="0"/>
              <a:t>Ubiquitous deployment of wireless infrastructures</a:t>
            </a:r>
          </a:p>
          <a:p>
            <a:pPr lvl="1">
              <a:buClr>
                <a:srgbClr val="0000FF"/>
              </a:buClr>
              <a:buSzPct val="60000"/>
              <a:buFont typeface="Wingdings" charset="2"/>
              <a:buChar char="ü"/>
            </a:pPr>
            <a:r>
              <a:rPr lang="en-US" sz="2400" dirty="0" smtClean="0"/>
              <a:t>Radio signal nature of invisibility</a:t>
            </a:r>
          </a:p>
          <a:p>
            <a:pPr lvl="1">
              <a:buClr>
                <a:srgbClr val="0000FF"/>
              </a:buClr>
              <a:buSzPct val="60000"/>
              <a:buFont typeface="Wingdings" charset="2"/>
              <a:buChar char="ü"/>
            </a:pPr>
            <a:r>
              <a:rPr lang="en-US" sz="2400" dirty="0" smtClean="0"/>
              <a:t>Elimination of the line-of-sight requirement</a:t>
            </a:r>
          </a:p>
          <a:p>
            <a:r>
              <a:rPr lang="en-US" sz="2400" dirty="0" smtClean="0"/>
              <a:t>CSI (channel state information) </a:t>
            </a:r>
            <a:r>
              <a:rPr lang="en-US" sz="2400" dirty="0"/>
              <a:t>quantifies the </a:t>
            </a:r>
            <a:r>
              <a:rPr lang="en-US" sz="2400" dirty="0" smtClean="0"/>
              <a:t>disturbances</a:t>
            </a:r>
            <a:endParaRPr lang="en-US" sz="24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Wireless Signal Based Attacks</a:t>
            </a:r>
            <a:endParaRPr lang="en-US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84945"/>
              </p:ext>
            </p:extLst>
          </p:nvPr>
        </p:nvGraphicFramePr>
        <p:xfrm>
          <a:off x="3746500" y="3468999"/>
          <a:ext cx="1689100" cy="72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1257300" imgH="444500" progId="Equation.3">
                  <p:embed/>
                </p:oleObj>
              </mc:Choice>
              <mc:Fallback>
                <p:oleObj name="Equation" r:id="rId3" imgW="1257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0" y="3468999"/>
                        <a:ext cx="1689100" cy="72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331387" y="4532422"/>
            <a:ext cx="6212113" cy="2096978"/>
            <a:chOff x="1568499" y="2734058"/>
            <a:chExt cx="5016279" cy="1926842"/>
          </a:xfrm>
        </p:grpSpPr>
        <p:pic>
          <p:nvPicPr>
            <p:cNvPr id="9" name="Picture 8" descr="keystrok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974" y="2919294"/>
              <a:ext cx="4547652" cy="17416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68499" y="2792819"/>
              <a:ext cx="889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X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f</a:t>
              </a:r>
              <a:r>
                <a:rPr lang="en-US" sz="2400" dirty="0" smtClean="0"/>
                <a:t>,</a:t>
              </a:r>
              <a:r>
                <a:rPr lang="en-US" sz="2400" i="1" dirty="0" smtClean="0"/>
                <a:t> t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4684" y="2734058"/>
              <a:ext cx="880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f</a:t>
              </a:r>
              <a:r>
                <a:rPr lang="en-US" sz="2400" dirty="0" smtClean="0"/>
                <a:t>,</a:t>
              </a:r>
              <a:r>
                <a:rPr lang="en-US" sz="2400" i="1" dirty="0" smtClean="0"/>
                <a:t> t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1580012" y="3969266"/>
            <a:ext cx="1506088" cy="541989"/>
          </a:xfrm>
          <a:prstGeom prst="cloudCallout">
            <a:avLst>
              <a:gd name="adj1" fmla="val -33596"/>
              <a:gd name="adj2" fmla="val 83174"/>
            </a:avLst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US" altLang="zh-CN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Public</a:t>
            </a:r>
            <a:endParaRPr lang="en-US" altLang="zh-CN" sz="24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2400" y="6264275"/>
            <a:ext cx="2133600" cy="365125"/>
          </a:xfrm>
        </p:spPr>
        <p:txBody>
          <a:bodyPr/>
          <a:lstStyle/>
          <a:p>
            <a:pPr algn="l" defTabSz="457200"/>
            <a:fld id="{7760F7F0-C605-A048-B318-547C4C7684A2}" type="slidenum">
              <a:rPr lang="en-US" sz="2000" b="1" smtClean="0">
                <a:solidFill>
                  <a:prstClr val="black"/>
                </a:solidFill>
                <a:latin typeface="Calibri"/>
              </a:rPr>
              <a:pPr algn="l" defTabSz="457200"/>
              <a:t>8</a:t>
            </a:fld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of 37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9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endParaRPr lang="en-US" altLang="zh-TW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rgbClr val="000000"/>
                </a:solidFill>
              </a:rPr>
              <a:t>Attack Design</a:t>
            </a:r>
          </a:p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Experiment Results </a:t>
            </a:r>
          </a:p>
          <a:p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11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015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22236</TotalTime>
  <Words>1490</Words>
  <Application>Microsoft Macintosh PowerPoint</Application>
  <PresentationFormat>On-screen Show (4:3)</PresentationFormat>
  <Paragraphs>319</Paragraphs>
  <Slides>37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No Training Hurdles: Fast Training-Agnostic Attacks to Infer Your Typing  </vt:lpstr>
      <vt:lpstr>Background</vt:lpstr>
      <vt:lpstr>Existing Non-invasive Attacks</vt:lpstr>
      <vt:lpstr>Example Attacks</vt:lpstr>
      <vt:lpstr>Why Is Training A Hurdle</vt:lpstr>
      <vt:lpstr>Statistical Methods</vt:lpstr>
      <vt:lpstr>PowerPoint Presentation</vt:lpstr>
      <vt:lpstr>Wireless Signal Based Attacks</vt:lpstr>
      <vt:lpstr>PowerPoint Presentation</vt:lpstr>
      <vt:lpstr>System Overview</vt:lpstr>
      <vt:lpstr>CSI Word Group Generation</vt:lpstr>
      <vt:lpstr>PowerPoint Presentation</vt:lpstr>
      <vt:lpstr>PowerPoint Presentation</vt:lpstr>
      <vt:lpstr>PowerPoint Presentation</vt:lpstr>
      <vt:lpstr>Dictionary Demodulation (DD)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Results</vt:lpstr>
      <vt:lpstr>Example Recovery Process</vt:lpstr>
      <vt:lpstr>Eavesdropping Accuracy</vt:lpstr>
      <vt:lpstr>Impact of CSI Sample Classification Errors</vt:lpstr>
      <vt:lpstr>Overall Recovery Accuracy</vt:lpstr>
      <vt:lpstr>Time Complexity Analysis</vt:lpstr>
      <vt:lpstr>Password Entropy Reduction</vt:lpstr>
      <vt:lpstr>Password Entropy Reduction (Cont’d)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</dc:creator>
  <cp:lastModifiedBy>Song</cp:lastModifiedBy>
  <cp:revision>889</cp:revision>
  <cp:lastPrinted>2018-10-12T22:13:13Z</cp:lastPrinted>
  <dcterms:created xsi:type="dcterms:W3CDTF">2018-09-11T05:08:23Z</dcterms:created>
  <dcterms:modified xsi:type="dcterms:W3CDTF">2018-10-21T05:05:29Z</dcterms:modified>
</cp:coreProperties>
</file>